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83" r:id="rId4"/>
    <p:sldId id="277" r:id="rId5"/>
    <p:sldId id="285" r:id="rId6"/>
    <p:sldId id="282" r:id="rId7"/>
    <p:sldId id="258" r:id="rId8"/>
    <p:sldId id="259" r:id="rId9"/>
    <p:sldId id="260" r:id="rId10"/>
    <p:sldId id="257" r:id="rId11"/>
    <p:sldId id="261" r:id="rId12"/>
    <p:sldId id="278" r:id="rId13"/>
    <p:sldId id="280" r:id="rId14"/>
    <p:sldId id="279" r:id="rId15"/>
    <p:sldId id="262" r:id="rId16"/>
    <p:sldId id="281" r:id="rId17"/>
    <p:sldId id="263" r:id="rId18"/>
    <p:sldId id="264" r:id="rId19"/>
    <p:sldId id="335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37" r:id="rId29"/>
    <p:sldId id="351" r:id="rId30"/>
    <p:sldId id="352" r:id="rId31"/>
    <p:sldId id="350" r:id="rId32"/>
    <p:sldId id="341" r:id="rId33"/>
    <p:sldId id="342" r:id="rId34"/>
    <p:sldId id="343" r:id="rId35"/>
    <p:sldId id="345" r:id="rId36"/>
    <p:sldId id="344" r:id="rId37"/>
    <p:sldId id="346" r:id="rId38"/>
    <p:sldId id="348" r:id="rId39"/>
    <p:sldId id="347" r:id="rId40"/>
    <p:sldId id="349" r:id="rId41"/>
    <p:sldId id="336" r:id="rId42"/>
    <p:sldId id="273" r:id="rId43"/>
    <p:sldId id="274" r:id="rId44"/>
    <p:sldId id="275" r:id="rId45"/>
    <p:sldId id="289" r:id="rId46"/>
    <p:sldId id="304" r:id="rId47"/>
    <p:sldId id="305" r:id="rId48"/>
    <p:sldId id="308" r:id="rId49"/>
    <p:sldId id="307" r:id="rId50"/>
    <p:sldId id="306" r:id="rId51"/>
    <p:sldId id="30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11" r:id="rId64"/>
    <p:sldId id="338" r:id="rId65"/>
    <p:sldId id="313" r:id="rId66"/>
    <p:sldId id="315" r:id="rId67"/>
    <p:sldId id="316" r:id="rId68"/>
    <p:sldId id="318" r:id="rId69"/>
    <p:sldId id="319" r:id="rId70"/>
    <p:sldId id="317" r:id="rId71"/>
    <p:sldId id="314" r:id="rId72"/>
    <p:sldId id="339" r:id="rId73"/>
    <p:sldId id="320" r:id="rId74"/>
    <p:sldId id="353" r:id="rId75"/>
    <p:sldId id="354" r:id="rId76"/>
    <p:sldId id="355" r:id="rId77"/>
    <p:sldId id="356" r:id="rId78"/>
    <p:sldId id="323" r:id="rId79"/>
    <p:sldId id="324" r:id="rId80"/>
    <p:sldId id="325" r:id="rId81"/>
    <p:sldId id="358" r:id="rId82"/>
    <p:sldId id="359" r:id="rId83"/>
    <p:sldId id="360" r:id="rId84"/>
    <p:sldId id="361" r:id="rId85"/>
    <p:sldId id="362" r:id="rId86"/>
    <p:sldId id="340" r:id="rId87"/>
    <p:sldId id="321" r:id="rId88"/>
    <p:sldId id="327" r:id="rId89"/>
    <p:sldId id="329" r:id="rId90"/>
    <p:sldId id="284" r:id="rId91"/>
    <p:sldId id="328" r:id="rId92"/>
    <p:sldId id="334" r:id="rId93"/>
    <p:sldId id="330" r:id="rId94"/>
    <p:sldId id="331" r:id="rId95"/>
    <p:sldId id="332" r:id="rId96"/>
    <p:sldId id="333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BEDD-5FA5-FCFE-772B-A3D02F1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373C6-36AB-58DE-F20C-5E59AB98A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FC6F-2584-95DD-B2A5-9DE4D436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24C1-BE4A-54A3-542C-6BD33548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B440-5A6D-DA86-95BD-861CFF67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15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CAAD-398F-2DD1-9931-18908126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DC486-95EF-77DB-8639-FD00B1B77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29773-3EA1-CE0C-C9D3-D71FD548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F68A-44BC-1732-1724-DA8209CE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6AA15-2A8D-F9CE-D85F-3533D4B1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66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04E3A-6024-723E-91FE-03B8D9C5C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5D865-36D8-6262-E16E-AF47206BC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5284-A313-9444-B057-547DD3CC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484CF-BCFF-2DEA-EA4B-55740FC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056F-7E80-828D-6DE0-663F5889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02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6DF1-9D78-5BF5-27B9-4BE5BC50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BDD5-61F8-60F4-E9FB-5D298EBA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A3DB0-239A-2317-24D4-4A844AB0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2D8F1-14C6-62EF-DB86-372F3BBF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17640-4AB7-6C52-E6F3-09032411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90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6744-EECA-9DAE-5170-838A5B50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B0AFD-810E-2908-D372-C5E65A6E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6DD18-1EA1-9C4B-6970-8455D94E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D6502-0760-541C-F6E9-FEA4ED9E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F409-61ED-CE0A-11B5-7A9B9E87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5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4CF2-6F36-59FA-B841-6C415CC8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EB94-B88E-A6C4-EDDD-E27814262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F6687-5CBB-DDE9-6B86-32CE632AE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13602-7F77-B6F2-57EC-987F5FC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EC073-6DA5-53DA-A7F2-23F30842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2FC18-F49C-4A05-B501-A6E74DFD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50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39A-2DB4-7145-9A7A-FA8931E5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9B7D4-E769-E40F-7212-2CC11B8F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B05EB-DC9F-4626-E810-D7D4C34B6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96903-F576-A357-5B72-B8E5A157C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6AC81-71A3-E418-58B0-936F19FB7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74EE3-A8BA-3E0A-1DC4-6FE10ADE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72305-623B-06D9-41F7-BA6A8B46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B99E2-4828-6179-CE43-D1B40CAC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899C-0A18-1370-65E3-D00209DF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47663-BF63-1524-9C05-EC05F761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4D06-3378-2DB0-4D01-24399A29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92D3B-E4CD-C039-351A-50470E15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5CD47-C468-A0BF-9C70-C449EEBF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18511-5D3F-EC20-D415-8EB194F8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7FCAF-0E09-4A32-4C3E-E3F95248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3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7A20-00C9-C498-3220-5DB412A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4E12-5964-BC97-C18B-3889A60E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1BB5C-907E-52CA-4555-FD3194D5D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1A1E3-1D3B-29B1-EC26-2C9AD1CA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F80F3-5D0C-6F3E-8D8B-BF2706FE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EA57D-83E5-6A20-1717-CA67F6CB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01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C6E4-4D09-A9EC-0152-3F027651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ADA30-7C2B-BE69-4FBD-49FA9BA74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E38DB-8E4F-EB65-D8B8-1EBA088DD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7F6E-75F1-9F0E-2F8C-1E5A5C5F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4FE45-91DC-B7C9-9088-D124EA3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C8C18-E513-5347-BF8C-BBD8EB4C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83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AD2A0-A366-9A1F-FDA7-52D05F99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447C-33C2-E052-82B3-44E4BD99A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0E1B-C31F-18D9-B0F7-1BF6A6035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22921-6FB7-435F-B0FF-FBB62705EE51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21B1-B99F-1D10-C694-2C81F0D9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23290-122E-1E64-7A38-DE135125A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A3DBD-FACA-4D18-A634-8F079AAAE4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3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A5A3-CBF3-BF20-12A4-E86AEDC9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2906"/>
            <a:ext cx="9144000" cy="4103226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- </a:t>
            </a:r>
            <a:br>
              <a:rPr lang="fr-FR" dirty="0"/>
            </a:br>
            <a:r>
              <a:rPr lang="fr-FR" dirty="0" err="1"/>
              <a:t>Angular</a:t>
            </a:r>
            <a:r>
              <a:rPr lang="fr-FR" dirty="0"/>
              <a:t> &amp; Node </a:t>
            </a:r>
            <a:r>
              <a:rPr lang="fr-FR" dirty="0" err="1"/>
              <a:t>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Advanced Web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ED276-9755-05E5-5514-E7D8FDCE1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88015"/>
            <a:ext cx="9144000" cy="1221130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60765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https://ag-grid.com/example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8F9B6-0FE3-C606-644D-FCF65B30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534839"/>
            <a:ext cx="9805987" cy="49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9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notice? "</a:t>
            </a:r>
            <a:r>
              <a:rPr lang="fr-FR" dirty="0" err="1"/>
              <a:t>Rows</a:t>
            </a:r>
            <a:r>
              <a:rPr lang="fr-FR" dirty="0"/>
              <a:t> ... of 100,000"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D371-2BA6-94EA-0C9F-0714CA30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23" y="2887674"/>
            <a:ext cx="520137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7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AG-</a:t>
            </a:r>
            <a:r>
              <a:rPr lang="fr-FR" dirty="0" err="1"/>
              <a:t>Grid</a:t>
            </a:r>
            <a:r>
              <a:rPr lang="fr-FR" dirty="0"/>
              <a:t> performances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C1064-44F7-AAC2-A6D4-EB9D5EA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51" y="2585878"/>
            <a:ext cx="3562847" cy="227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5F51-B580-1483-977C-035D322EE557}"/>
              </a:ext>
            </a:extLst>
          </p:cNvPr>
          <p:cNvSpPr txBox="1"/>
          <p:nvPr/>
        </p:nvSpPr>
        <p:spPr>
          <a:xfrm>
            <a:off x="7819789" y="1702277"/>
            <a:ext cx="42058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Virtual Scrolling</a:t>
            </a:r>
          </a:p>
          <a:p>
            <a:endParaRPr lang="fr-FR" sz="3200" dirty="0"/>
          </a:p>
          <a:p>
            <a:r>
              <a:rPr lang="fr-FR" sz="3200" dirty="0" err="1"/>
              <a:t>create</a:t>
            </a:r>
            <a:r>
              <a:rPr lang="fr-FR" sz="3200" dirty="0"/>
              <a:t> ~50 </a:t>
            </a:r>
            <a:r>
              <a:rPr lang="fr-FR" sz="3200" dirty="0" err="1"/>
              <a:t>only</a:t>
            </a:r>
            <a:r>
              <a:rPr lang="fr-FR" sz="3200" dirty="0"/>
              <a:t> if visible</a:t>
            </a:r>
          </a:p>
          <a:p>
            <a:r>
              <a:rPr lang="fr-FR" sz="3200" dirty="0"/>
              <a:t>&lt;div ..</a:t>
            </a:r>
            <a:r>
              <a:rPr lang="fr-FR" sz="3200" dirty="0" err="1"/>
              <a:t>translateY</a:t>
            </a:r>
            <a:r>
              <a:rPr lang="fr-FR" sz="3200" dirty="0"/>
              <a:t>(0px)&gt; </a:t>
            </a:r>
          </a:p>
          <a:p>
            <a:r>
              <a:rPr lang="fr-FR" sz="3200" dirty="0"/>
              <a:t>&lt;div ..</a:t>
            </a:r>
            <a:r>
              <a:rPr lang="fr-FR" sz="3200" dirty="0" err="1"/>
              <a:t>translateY</a:t>
            </a:r>
            <a:r>
              <a:rPr lang="fr-FR" sz="3200" dirty="0"/>
              <a:t>(41px)&gt; </a:t>
            </a:r>
          </a:p>
          <a:p>
            <a:r>
              <a:rPr lang="fr-FR" sz="3200" dirty="0"/>
              <a:t>&lt;div ..</a:t>
            </a:r>
            <a:r>
              <a:rPr lang="fr-FR" sz="3200" dirty="0" err="1"/>
              <a:t>translateY</a:t>
            </a:r>
            <a:r>
              <a:rPr lang="fr-FR" sz="3200" dirty="0"/>
              <a:t>(82px)&gt; </a:t>
            </a:r>
          </a:p>
          <a:p>
            <a:endParaRPr lang="fr-FR" sz="3200" dirty="0"/>
          </a:p>
          <a:p>
            <a:r>
              <a:rPr lang="fr-FR" sz="3200" dirty="0"/>
              <a:t>change "</a:t>
            </a:r>
            <a:r>
              <a:rPr lang="fr-FR" sz="3200" dirty="0" err="1"/>
              <a:t>div.y</a:t>
            </a:r>
            <a:r>
              <a:rPr lang="fr-FR" sz="3200" dirty="0"/>
              <a:t>" position</a:t>
            </a:r>
          </a:p>
          <a:p>
            <a:r>
              <a:rPr lang="fr-FR" sz="3200" dirty="0" err="1"/>
              <a:t>when</a:t>
            </a:r>
            <a:r>
              <a:rPr lang="fr-FR" sz="3200" dirty="0"/>
              <a:t> scrolling</a:t>
            </a:r>
            <a:br>
              <a:rPr lang="fr-FR" sz="3200" dirty="0"/>
            </a:br>
            <a:r>
              <a:rPr lang="fr-FR" sz="3200" dirty="0"/>
              <a:t>Scroll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C9F97-D3F2-A20F-DED8-013EBCDB9A57}"/>
              </a:ext>
            </a:extLst>
          </p:cNvPr>
          <p:cNvSpPr txBox="1"/>
          <p:nvPr/>
        </p:nvSpPr>
        <p:spPr>
          <a:xfrm>
            <a:off x="510293" y="1702277"/>
            <a:ext cx="458632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Naive</a:t>
            </a:r>
            <a:r>
              <a:rPr lang="fr-FR" sz="3200" b="1" dirty="0"/>
              <a:t> </a:t>
            </a:r>
            <a:br>
              <a:rPr lang="fr-FR" sz="3200" b="1" dirty="0"/>
            </a:br>
            <a:endParaRPr lang="fr-FR" sz="3200" b="1" dirty="0"/>
          </a:p>
          <a:p>
            <a:r>
              <a:rPr lang="fr-FR" sz="3200" dirty="0" err="1"/>
              <a:t>create</a:t>
            </a:r>
            <a:r>
              <a:rPr lang="fr-FR" sz="3200" dirty="0"/>
              <a:t> millions of </a:t>
            </a:r>
          </a:p>
          <a:p>
            <a:r>
              <a:rPr lang="fr-FR" sz="3200" dirty="0"/>
              <a:t>&lt;div&gt;&lt;/div&gt;</a:t>
            </a:r>
          </a:p>
          <a:p>
            <a:r>
              <a:rPr lang="fr-FR" sz="3200" dirty="0"/>
              <a:t>&lt;div&gt;&lt;/div&gt;</a:t>
            </a:r>
            <a:br>
              <a:rPr lang="fr-FR" sz="3200" dirty="0"/>
            </a:br>
            <a:r>
              <a:rPr lang="fr-FR" sz="3200" dirty="0"/>
              <a:t>&lt;div&gt;&lt;/div&gt;</a:t>
            </a:r>
          </a:p>
          <a:p>
            <a:r>
              <a:rPr lang="fr-FR" sz="3200" dirty="0"/>
              <a:t>&lt;div&gt;&lt;/div&gt;</a:t>
            </a:r>
          </a:p>
          <a:p>
            <a:r>
              <a:rPr lang="fr-FR" sz="3200" dirty="0"/>
              <a:t>&lt;div&gt;&lt;/div&gt;</a:t>
            </a:r>
          </a:p>
          <a:p>
            <a:endParaRPr lang="fr-FR" sz="3200" dirty="0"/>
          </a:p>
          <a:p>
            <a:r>
              <a:rPr lang="fr-FR" sz="3200" dirty="0"/>
              <a:t>Use Browser to scroll page</a:t>
            </a:r>
          </a:p>
        </p:txBody>
      </p:sp>
    </p:spTree>
    <p:extLst>
      <p:ext uri="{BB962C8B-B14F-4D97-AF65-F5344CB8AC3E}">
        <p14:creationId xmlns:p14="http://schemas.microsoft.com/office/powerpoint/2010/main" val="223701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30ED-4C90-F5C0-0768-11FD83BA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1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Your</a:t>
            </a:r>
            <a:r>
              <a:rPr lang="fr-FR" dirty="0"/>
              <a:t>-</a:t>
            </a:r>
            <a:r>
              <a:rPr lang="fr-FR" dirty="0" err="1"/>
              <a:t>own</a:t>
            </a:r>
            <a:r>
              <a:rPr lang="fr-FR" dirty="0"/>
              <a:t>-table   vs   AG-</a:t>
            </a:r>
            <a:r>
              <a:rPr lang="fr-FR" dirty="0" err="1"/>
              <a:t>Grid</a:t>
            </a:r>
            <a:endParaRPr lang="fr-FR" dirty="0"/>
          </a:p>
        </p:txBody>
      </p:sp>
      <p:pic>
        <p:nvPicPr>
          <p:cNvPr id="5" name="Picture 2" descr="New Logo, We Are AG Grid">
            <a:extLst>
              <a:ext uri="{FF2B5EF4-FFF2-40B4-BE49-F238E27FC236}">
                <a16:creationId xmlns:a16="http://schemas.microsoft.com/office/drawing/2014/main" id="{B8F35AE8-E191-D5AA-94FF-BA2C0FE9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98" y="2988216"/>
            <a:ext cx="4240197" cy="14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6B2AF-5A70-9F05-74E5-E62BC353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51" y="2585878"/>
            <a:ext cx="3562847" cy="2276793"/>
          </a:xfrm>
          <a:prstGeom prst="rect">
            <a:avLst/>
          </a:prstGeom>
        </p:spPr>
      </p:pic>
      <p:pic>
        <p:nvPicPr>
          <p:cNvPr id="2050" name="Picture 2" descr="jQuery Support for Shopware &gt;= 6.5 | Shopware Store">
            <a:extLst>
              <a:ext uri="{FF2B5EF4-FFF2-40B4-BE49-F238E27FC236}">
                <a16:creationId xmlns:a16="http://schemas.microsoft.com/office/drawing/2014/main" id="{85AD459B-824A-4C1A-22E8-EA8A5499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3" y="1330558"/>
            <a:ext cx="141069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ng-bootstrap logo">
            <a:extLst>
              <a:ext uri="{FF2B5EF4-FFF2-40B4-BE49-F238E27FC236}">
                <a16:creationId xmlns:a16="http://schemas.microsoft.com/office/drawing/2014/main" id="{CB29D779-E01C-BFAB-5E2A-816C7D213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 descr="GitHub - atheodosiou/ng-bootstrap-table: A lightweight, bootstrap styled  Angular data table component!">
            <a:extLst>
              <a:ext uri="{FF2B5EF4-FFF2-40B4-BE49-F238E27FC236}">
                <a16:creationId xmlns:a16="http://schemas.microsoft.com/office/drawing/2014/main" id="{5D729DCE-40D9-7371-618D-0FD85775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1" y="3761095"/>
            <a:ext cx="3374782" cy="16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9763A8-62C0-359B-84A9-5CED8BF94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9" y="2988216"/>
            <a:ext cx="1496324" cy="126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C89CF-321D-28BC-CBFE-348520434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976" y="1644448"/>
            <a:ext cx="2038635" cy="59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F6BDF-AAC7-03AA-AECF-85266106860B}"/>
              </a:ext>
            </a:extLst>
          </p:cNvPr>
          <p:cNvSpPr txBox="1"/>
          <p:nvPr/>
        </p:nvSpPr>
        <p:spPr>
          <a:xfrm>
            <a:off x="147638" y="5324475"/>
            <a:ext cx="5222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&lt;div *</a:t>
            </a:r>
            <a:r>
              <a:rPr lang="fr-FR" sz="2800" b="1" dirty="0" err="1"/>
              <a:t>ngFor</a:t>
            </a:r>
            <a:r>
              <a:rPr lang="fr-FR" sz="2800" b="1" dirty="0"/>
              <a:t>="let </a:t>
            </a:r>
            <a:r>
              <a:rPr lang="fr-FR" sz="2800" b="1" dirty="0" err="1"/>
              <a:t>row</a:t>
            </a:r>
            <a:r>
              <a:rPr lang="fr-FR" sz="2800" b="1" dirty="0"/>
              <a:t> of </a:t>
            </a:r>
            <a:r>
              <a:rPr lang="fr-FR" sz="2800" b="1" dirty="0" err="1"/>
              <a:t>rows</a:t>
            </a:r>
            <a:r>
              <a:rPr lang="fr-FR" sz="2800" b="1" dirty="0"/>
              <a:t>"&gt;</a:t>
            </a:r>
            <a:br>
              <a:rPr lang="fr-FR" sz="2800" b="1" dirty="0"/>
            </a:br>
            <a:r>
              <a:rPr lang="fr-FR" sz="2800" b="1" dirty="0"/>
              <a:t>    &lt;div class="</a:t>
            </a:r>
            <a:r>
              <a:rPr lang="fr-FR" sz="2800" b="1" dirty="0" err="1"/>
              <a:t>row</a:t>
            </a:r>
            <a:r>
              <a:rPr lang="fr-FR" sz="2800" b="1" dirty="0"/>
              <a:t>"&gt;{{</a:t>
            </a:r>
            <a:r>
              <a:rPr lang="fr-FR" sz="2800" b="1" dirty="0" err="1"/>
              <a:t>row</a:t>
            </a:r>
            <a:r>
              <a:rPr lang="fr-FR" sz="2800" b="1" dirty="0"/>
              <a:t>}}&lt;/div&gt;</a:t>
            </a:r>
          </a:p>
          <a:p>
            <a:r>
              <a:rPr lang="fr-FR" sz="2800" b="1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5073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C00F-12B6-A3A8-95EA-27B45F78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Try online </a:t>
            </a:r>
            <a:r>
              <a:rPr lang="fr-FR" dirty="0" err="1"/>
              <a:t>yourself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43681-8330-F2D4-09E5-6D1345A8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5" y="2166761"/>
            <a:ext cx="3172268" cy="2524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EEDFE-187E-E731-3152-F96671FB1E74}"/>
              </a:ext>
            </a:extLst>
          </p:cNvPr>
          <p:cNvSpPr txBox="1"/>
          <p:nvPr/>
        </p:nvSpPr>
        <p:spPr>
          <a:xfrm>
            <a:off x="6430297" y="3167389"/>
            <a:ext cx="436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Then</a:t>
            </a:r>
            <a:r>
              <a:rPr lang="fr-FR" sz="2800" dirty="0"/>
              <a:t> open Chrome </a:t>
            </a:r>
            <a:r>
              <a:rPr lang="fr-FR" sz="2800" dirty="0" err="1"/>
              <a:t>DevTools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4988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Virtual Scroll</a:t>
            </a:r>
            <a:br>
              <a:rPr lang="fr-FR" dirty="0"/>
            </a:br>
            <a:r>
              <a:rPr lang="fr-FR" dirty="0"/>
              <a:t> &lt;div "style="</a:t>
            </a:r>
            <a:r>
              <a:rPr lang="fr-FR" dirty="0" err="1"/>
              <a:t>transform</a:t>
            </a:r>
            <a:r>
              <a:rPr lang="fr-FR" dirty="0"/>
              <a:t>: </a:t>
            </a:r>
            <a:r>
              <a:rPr lang="fr-FR" dirty="0" err="1"/>
              <a:t>translateY</a:t>
            </a:r>
            <a:r>
              <a:rPr lang="fr-FR" dirty="0"/>
              <a:t>(82px);  "&gt;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79675-C0B0-BBB9-D750-DF2D25D4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" y="1717239"/>
            <a:ext cx="11116962" cy="5093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28572-4046-D6FD-70E4-8CB8931DC0D7}"/>
              </a:ext>
            </a:extLst>
          </p:cNvPr>
          <p:cNvSpPr/>
          <p:nvPr/>
        </p:nvSpPr>
        <p:spPr>
          <a:xfrm>
            <a:off x="7994822" y="4164227"/>
            <a:ext cx="2240559" cy="234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20069-7D51-0FA0-C574-22DD0B4AFFFC}"/>
              </a:ext>
            </a:extLst>
          </p:cNvPr>
          <p:cNvSpPr/>
          <p:nvPr/>
        </p:nvSpPr>
        <p:spPr>
          <a:xfrm>
            <a:off x="7994822" y="3423153"/>
            <a:ext cx="2063578" cy="234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B1797-580D-FAFC-EE74-E2BC00AC10BC}"/>
              </a:ext>
            </a:extLst>
          </p:cNvPr>
          <p:cNvSpPr/>
          <p:nvPr/>
        </p:nvSpPr>
        <p:spPr>
          <a:xfrm>
            <a:off x="8825647" y="2693313"/>
            <a:ext cx="2063579" cy="223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C780-F408-E0B1-1F58-F537B0D4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AG-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-scroll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2EE7-FFDE-D1AC-E0AA-8AB439C6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725"/>
            <a:ext cx="100598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AG-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7B5BA-4465-6480-998B-6E489BB2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741" y="1372384"/>
            <a:ext cx="2580769" cy="5018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3BD21-B3D9-D401-E0FB-047515E5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10" y="1372384"/>
            <a:ext cx="2284131" cy="36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Example :  </a:t>
            </a:r>
            <a:r>
              <a:rPr lang="fr-FR" dirty="0" err="1"/>
              <a:t>Sorting</a:t>
            </a:r>
            <a:r>
              <a:rPr lang="fr-FR" dirty="0"/>
              <a:t>, Export to Excel</a:t>
            </a:r>
          </a:p>
        </p:txBody>
      </p:sp>
    </p:spTree>
    <p:extLst>
      <p:ext uri="{BB962C8B-B14F-4D97-AF65-F5344CB8AC3E}">
        <p14:creationId xmlns:p14="http://schemas.microsoft.com/office/powerpoint/2010/main" val="253174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121920" y="2621481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76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98308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39" y="2057401"/>
            <a:ext cx="10515600" cy="1881204"/>
          </a:xfrm>
        </p:spPr>
        <p:txBody>
          <a:bodyPr/>
          <a:lstStyle/>
          <a:p>
            <a:pPr algn="ctr"/>
            <a:r>
              <a:rPr lang="fr-FR" dirty="0" err="1"/>
              <a:t>HighCharts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https://www.highcharts.com</a:t>
            </a:r>
          </a:p>
        </p:txBody>
      </p:sp>
    </p:spTree>
    <p:extLst>
      <p:ext uri="{BB962C8B-B14F-4D97-AF65-F5344CB8AC3E}">
        <p14:creationId xmlns:p14="http://schemas.microsoft.com/office/powerpoint/2010/main" val="385443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google </a:t>
            </a:r>
            <a:r>
              <a:rPr lang="fr-FR" dirty="0" err="1"/>
              <a:t>HighCharts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D1126-017D-400E-54B2-DB2EF4E3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1372384"/>
            <a:ext cx="8552387" cy="52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https://www.highcharts.com/demo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513B3-121A-F7C2-DD0D-D1C20720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83" y="1153467"/>
            <a:ext cx="9559582" cy="56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0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HighChart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A87AA-FEDB-2993-8100-47854EE5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3" y="314222"/>
            <a:ext cx="2562583" cy="6496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0C746-5E3A-1B72-7A1E-3C5819AF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78" y="1242545"/>
            <a:ext cx="4613529" cy="2720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C0D5C-EDA1-9684-EE1A-59046B1EE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89" y="1307464"/>
            <a:ext cx="2332115" cy="27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1958B-3F3C-A052-A04E-215E710AF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608" y="4132813"/>
            <a:ext cx="4162677" cy="2457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33519-EC16-0E46-4604-6A8523039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017" y="4132813"/>
            <a:ext cx="2406640" cy="2457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5509E-3373-B362-FE96-57810B122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348" y="4109785"/>
            <a:ext cx="2486153" cy="25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6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1" y="46821"/>
            <a:ext cx="11769213" cy="1325563"/>
          </a:xfrm>
        </p:spPr>
        <p:txBody>
          <a:bodyPr/>
          <a:lstStyle/>
          <a:p>
            <a:pPr algn="ctr"/>
            <a:r>
              <a:rPr lang="fr-FR" dirty="0"/>
              <a:t>https://github.com/highcharts/highcharts-angular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0B562-E442-F626-9B71-9941D77B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33" y="2274863"/>
            <a:ext cx="9513934" cy="45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49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  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-s </a:t>
            </a:r>
            <a:r>
              <a:rPr lang="fr-FR" dirty="0" err="1"/>
              <a:t>highcharts-angular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09D02-BF65-0276-6233-BBB00B6E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06" y="2168359"/>
            <a:ext cx="949775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2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6821"/>
            <a:ext cx="12192000" cy="1251037"/>
          </a:xfrm>
        </p:spPr>
        <p:txBody>
          <a:bodyPr/>
          <a:lstStyle/>
          <a:p>
            <a:pPr algn="ctr"/>
            <a:r>
              <a:rPr lang="fr-FR" sz="3200" dirty="0"/>
              <a:t>https://github.com/highcharts/highcharts-angular#hello-world-demo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1D62B-6A07-8324-4ECC-C62A4AC7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8" y="1127799"/>
            <a:ext cx="9462372" cy="5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Notice: Alternatives To </a:t>
            </a:r>
            <a:r>
              <a:rPr lang="fr-FR" dirty="0" err="1"/>
              <a:t>HighCharts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538AC-6E1F-F0FA-EA6B-911C2AAEA27C}"/>
              </a:ext>
            </a:extLst>
          </p:cNvPr>
          <p:cNvSpPr txBox="1"/>
          <p:nvPr/>
        </p:nvSpPr>
        <p:spPr>
          <a:xfrm>
            <a:off x="2418735" y="3267259"/>
            <a:ext cx="8208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d3js</a:t>
            </a:r>
            <a:r>
              <a:rPr lang="fr-FR" sz="2800" dirty="0"/>
              <a:t>     </a:t>
            </a:r>
            <a:r>
              <a:rPr lang="fr-FR" sz="2800" dirty="0" err="1"/>
              <a:t>also</a:t>
            </a:r>
            <a:r>
              <a:rPr lang="fr-FR" sz="2800" dirty="0"/>
              <a:t> </a:t>
            </a:r>
            <a:r>
              <a:rPr lang="fr-FR" sz="2800" dirty="0" err="1"/>
              <a:t>low-level</a:t>
            </a:r>
            <a:r>
              <a:rPr lang="fr-FR" sz="2800" dirty="0"/>
              <a:t> and </a:t>
            </a:r>
            <a:r>
              <a:rPr lang="fr-FR" sz="2800" dirty="0" err="1"/>
              <a:t>very</a:t>
            </a:r>
            <a:r>
              <a:rPr lang="fr-FR" sz="2800" dirty="0"/>
              <a:t> </a:t>
            </a:r>
            <a:r>
              <a:rPr lang="fr-FR" sz="2800" dirty="0" err="1"/>
              <a:t>complex</a:t>
            </a:r>
            <a:r>
              <a:rPr lang="fr-FR" sz="2800" dirty="0"/>
              <a:t>   </a:t>
            </a:r>
          </a:p>
          <a:p>
            <a:r>
              <a:rPr lang="fr-FR" sz="2800" dirty="0"/>
              <a:t>                (</a:t>
            </a:r>
            <a:r>
              <a:rPr lang="fr-FR" sz="2800" dirty="0" err="1"/>
              <a:t>redundant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Angular</a:t>
            </a:r>
            <a:r>
              <a:rPr lang="fr-FR" sz="2800" dirty="0"/>
              <a:t> *</a:t>
            </a:r>
            <a:r>
              <a:rPr lang="fr-FR" sz="2800" dirty="0" err="1"/>
              <a:t>ngFor</a:t>
            </a:r>
            <a:r>
              <a:rPr lang="fr-FR" sz="2800" dirty="0"/>
              <a:t>="let .. of ... 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BB860-D106-0A57-C96D-45BE5BAF3A5F}"/>
              </a:ext>
            </a:extLst>
          </p:cNvPr>
          <p:cNvSpPr txBox="1"/>
          <p:nvPr/>
        </p:nvSpPr>
        <p:spPr>
          <a:xfrm>
            <a:off x="2418735" y="4960383"/>
            <a:ext cx="38032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chart.js</a:t>
            </a:r>
          </a:p>
          <a:p>
            <a:r>
              <a:rPr lang="fr-FR" sz="2800" b="1" dirty="0"/>
              <a:t>&amp; MANY </a:t>
            </a:r>
            <a:r>
              <a:rPr lang="fr-FR" sz="2800" b="1" dirty="0" err="1"/>
              <a:t>others</a:t>
            </a:r>
            <a:r>
              <a:rPr lang="fr-FR" sz="2800" b="1" dirty="0"/>
              <a:t> </a:t>
            </a:r>
            <a:r>
              <a:rPr lang="fr-FR" sz="2800" b="1" dirty="0" err="1"/>
              <a:t>libraries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CB8DE-BA15-D13B-90D5-B79897F74362}"/>
              </a:ext>
            </a:extLst>
          </p:cNvPr>
          <p:cNvSpPr txBox="1"/>
          <p:nvPr/>
        </p:nvSpPr>
        <p:spPr>
          <a:xfrm>
            <a:off x="2418735" y="1600984"/>
            <a:ext cx="209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&lt;SVG&gt;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18DFA-2014-A6E9-ACC1-86D014C923EE}"/>
              </a:ext>
            </a:extLst>
          </p:cNvPr>
          <p:cNvSpPr txBox="1"/>
          <p:nvPr/>
        </p:nvSpPr>
        <p:spPr>
          <a:xfrm>
            <a:off x="2392806" y="2124204"/>
            <a:ext cx="213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</a:t>
            </a:r>
            <a:r>
              <a:rPr lang="fr-FR" sz="2800" b="1" dirty="0" err="1"/>
              <a:t>canvas</a:t>
            </a:r>
            <a:endParaRPr lang="fr-F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C400B-C113-5A29-23C1-57371CDA16FC}"/>
              </a:ext>
            </a:extLst>
          </p:cNvPr>
          <p:cNvSpPr txBox="1"/>
          <p:nvPr/>
        </p:nvSpPr>
        <p:spPr>
          <a:xfrm>
            <a:off x="4613171" y="1842768"/>
            <a:ext cx="72592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builtin </a:t>
            </a:r>
            <a:r>
              <a:rPr lang="fr-FR" sz="2800" dirty="0" err="1"/>
              <a:t>features</a:t>
            </a:r>
            <a:r>
              <a:rPr lang="fr-FR" sz="2800" dirty="0"/>
              <a:t>, but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low-level</a:t>
            </a:r>
            <a:r>
              <a:rPr lang="fr-FR" sz="2800" dirty="0"/>
              <a:t> to use </a:t>
            </a:r>
            <a:r>
              <a:rPr lang="fr-FR" sz="2800" dirty="0" err="1"/>
              <a:t>yourself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8711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73793" y="3141246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58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2567-D3A2-C595-976A-9AB5ABE2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Sharing (</a:t>
            </a:r>
            <a:r>
              <a:rPr lang="fr-FR" dirty="0" err="1"/>
              <a:t>Partially</a:t>
            </a:r>
            <a:r>
              <a:rPr lang="fr-FR" dirty="0"/>
              <a:t>) Codes /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Technology</a:t>
            </a:r>
            <a:br>
              <a:rPr lang="fr-FR" dirty="0"/>
            </a:br>
            <a:r>
              <a:rPr lang="fr-FR" dirty="0"/>
              <a:t>for Backend and Frontend ?</a:t>
            </a:r>
          </a:p>
        </p:txBody>
      </p:sp>
      <p:pic>
        <p:nvPicPr>
          <p:cNvPr id="1028" name="Picture 4" descr="What is Google's V8 JavaScript Engine? - Developers, Designers &amp;  Freelancers - FreelancingGig">
            <a:extLst>
              <a:ext uri="{FF2B5EF4-FFF2-40B4-BE49-F238E27FC236}">
                <a16:creationId xmlns:a16="http://schemas.microsoft.com/office/drawing/2014/main" id="{9710718A-6F82-C2D5-CC6F-F5C70591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15" y="3581600"/>
            <a:ext cx="2933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96526-20F0-9B59-6389-5D71FE8C01D5}"/>
              </a:ext>
            </a:extLst>
          </p:cNvPr>
          <p:cNvSpPr txBox="1"/>
          <p:nvPr/>
        </p:nvSpPr>
        <p:spPr>
          <a:xfrm>
            <a:off x="4899258" y="2630069"/>
            <a:ext cx="184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Chrome V8</a:t>
            </a:r>
            <a:r>
              <a:rPr lang="fr-FR" dirty="0"/>
              <a:t> </a:t>
            </a:r>
          </a:p>
          <a:p>
            <a:r>
              <a:rPr lang="fr-FR" dirty="0"/>
              <a:t>JavaScript  Engine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02F12B7-807D-565C-8410-BE03A62A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99" y="3581600"/>
            <a:ext cx="1409500" cy="14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E3C14-E828-3085-C797-88FC52221F9A}"/>
              </a:ext>
            </a:extLst>
          </p:cNvPr>
          <p:cNvSpPr txBox="1"/>
          <p:nvPr/>
        </p:nvSpPr>
        <p:spPr>
          <a:xfrm>
            <a:off x="8197119" y="2953234"/>
            <a:ext cx="209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Chrome </a:t>
            </a:r>
            <a:r>
              <a:rPr lang="fr-FR" dirty="0" err="1"/>
              <a:t>WebBrower</a:t>
            </a:r>
            <a:endParaRPr lang="fr-FR" dirty="0"/>
          </a:p>
        </p:txBody>
      </p:sp>
      <p:pic>
        <p:nvPicPr>
          <p:cNvPr id="1032" name="Picture 8" descr="Microsoft Edge&quot; Icon - Download for free – Iconduck">
            <a:extLst>
              <a:ext uri="{FF2B5EF4-FFF2-40B4-BE49-F238E27FC236}">
                <a16:creationId xmlns:a16="http://schemas.microsoft.com/office/drawing/2014/main" id="{4D39B196-AA9C-4951-7F1C-3F4B21DF6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80" y="35816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54108-4947-EADB-A21E-A93FCBD0F45C}"/>
              </a:ext>
            </a:extLst>
          </p:cNvPr>
          <p:cNvSpPr txBox="1"/>
          <p:nvPr/>
        </p:nvSpPr>
        <p:spPr>
          <a:xfrm>
            <a:off x="10532828" y="2537736"/>
            <a:ext cx="1659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Edge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reuse</a:t>
            </a:r>
            <a:r>
              <a:rPr lang="fr-FR" sz="2400" b="1" dirty="0"/>
              <a:t> V8 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CB409-F6B6-B46E-8C7B-060F31A3BCB5}"/>
              </a:ext>
            </a:extLst>
          </p:cNvPr>
          <p:cNvSpPr txBox="1"/>
          <p:nvPr/>
        </p:nvSpPr>
        <p:spPr>
          <a:xfrm>
            <a:off x="4247339" y="5717569"/>
            <a:ext cx="3517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your-javascript-file-1.js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E6D07F-2C7C-0C9A-2EFD-BE8100D1E38C}"/>
              </a:ext>
            </a:extLst>
          </p:cNvPr>
          <p:cNvSpPr/>
          <p:nvPr/>
        </p:nvSpPr>
        <p:spPr>
          <a:xfrm>
            <a:off x="7871791" y="5794513"/>
            <a:ext cx="221430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B3DC798-152A-CB41-7301-32BA11740372}"/>
              </a:ext>
            </a:extLst>
          </p:cNvPr>
          <p:cNvSpPr/>
          <p:nvPr/>
        </p:nvSpPr>
        <p:spPr>
          <a:xfrm rot="10800000">
            <a:off x="1613452" y="5800275"/>
            <a:ext cx="221430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5B32B69-3DFF-4EE8-7A63-A768376D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4" y="3581600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CC422-25B2-CA39-F304-A69621A9B739}"/>
              </a:ext>
            </a:extLst>
          </p:cNvPr>
          <p:cNvSpPr txBox="1"/>
          <p:nvPr/>
        </p:nvSpPr>
        <p:spPr>
          <a:xfrm>
            <a:off x="1141675" y="2517858"/>
            <a:ext cx="1659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reuse</a:t>
            </a:r>
            <a:r>
              <a:rPr lang="fr-FR" sz="2400" b="1" dirty="0"/>
              <a:t> V8 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9B4C5-AC0C-849B-7994-762D738ED781}"/>
              </a:ext>
            </a:extLst>
          </p:cNvPr>
          <p:cNvSpPr txBox="1"/>
          <p:nvPr/>
        </p:nvSpPr>
        <p:spPr>
          <a:xfrm>
            <a:off x="4247338" y="6078691"/>
            <a:ext cx="3517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your-javascript-file-2.js</a:t>
            </a:r>
          </a:p>
        </p:txBody>
      </p:sp>
    </p:spTree>
    <p:extLst>
      <p:ext uri="{BB962C8B-B14F-4D97-AF65-F5344CB8AC3E}">
        <p14:creationId xmlns:p14="http://schemas.microsoft.com/office/powerpoint/2010/main" val="287879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D802-C625-C89F-1281-3CA6698E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EF1B7-C5B1-4430-7813-91E324F986C4}"/>
              </a:ext>
            </a:extLst>
          </p:cNvPr>
          <p:cNvSpPr txBox="1"/>
          <p:nvPr/>
        </p:nvSpPr>
        <p:spPr>
          <a:xfrm>
            <a:off x="3052916" y="2536723"/>
            <a:ext cx="63101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5 x </a:t>
            </a:r>
            <a:r>
              <a:rPr lang="fr-FR" sz="2800" b="1" dirty="0" err="1"/>
              <a:t>CMs</a:t>
            </a:r>
            <a:r>
              <a:rPr lang="fr-FR" sz="2800" b="1" dirty="0"/>
              <a:t> - </a:t>
            </a:r>
            <a:r>
              <a:rPr lang="fr-FR" sz="2800" b="1" dirty="0" err="1"/>
              <a:t>Lessons</a:t>
            </a:r>
            <a:endParaRPr lang="fr-FR" sz="2800" b="1" dirty="0"/>
          </a:p>
          <a:p>
            <a:endParaRPr lang="fr-FR" sz="2800" b="1" dirty="0"/>
          </a:p>
          <a:p>
            <a:r>
              <a:rPr lang="fr-FR" sz="2800" b="1" dirty="0"/>
              <a:t>5 x </a:t>
            </a:r>
            <a:r>
              <a:rPr lang="fr-FR" sz="2800" b="1" dirty="0" err="1"/>
              <a:t>TDs</a:t>
            </a:r>
            <a:r>
              <a:rPr lang="fr-FR" sz="2800" b="1" dirty="0"/>
              <a:t>  - Hands on</a:t>
            </a:r>
          </a:p>
          <a:p>
            <a:endParaRPr lang="fr-FR" sz="2800" b="1" dirty="0"/>
          </a:p>
          <a:p>
            <a:r>
              <a:rPr lang="fr-FR" sz="2800" b="1" dirty="0"/>
              <a:t>1 Project </a:t>
            </a:r>
            <a:r>
              <a:rPr lang="fr-FR" sz="2800" b="1" dirty="0" err="1"/>
              <a:t>submission</a:t>
            </a:r>
            <a:r>
              <a:rPr lang="fr-FR" sz="2800" b="1" dirty="0"/>
              <a:t>  .... deadline 31 </a:t>
            </a:r>
            <a:r>
              <a:rPr lang="fr-FR" sz="2800" b="1" dirty="0" err="1"/>
              <a:t>dec</a:t>
            </a:r>
            <a:r>
              <a:rPr lang="fr-FR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09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ADF0-2C00-8D3A-6738-9595F3B8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2795518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Code ANYWAY !!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because</a:t>
            </a:r>
            <a:r>
              <a:rPr lang="fr-FR" dirty="0"/>
              <a:t> Http Client !=  Http Server</a:t>
            </a:r>
            <a:br>
              <a:rPr lang="fr-FR" dirty="0"/>
            </a:br>
            <a:r>
              <a:rPr lang="fr-FR" dirty="0" err="1"/>
              <a:t>submit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 ! =  process a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B5AFF-D5A4-C8B1-0272-89940D604F41}"/>
              </a:ext>
            </a:extLst>
          </p:cNvPr>
          <p:cNvSpPr txBox="1"/>
          <p:nvPr/>
        </p:nvSpPr>
        <p:spPr>
          <a:xfrm>
            <a:off x="1928191" y="3886201"/>
            <a:ext cx="487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B050"/>
                </a:solidFill>
              </a:rPr>
              <a:t>DTO  classes  can </a:t>
            </a:r>
            <a:r>
              <a:rPr lang="fr-FR" sz="2800" dirty="0" err="1">
                <a:solidFill>
                  <a:srgbClr val="00B050"/>
                </a:solidFill>
              </a:rPr>
              <a:t>be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fully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shared</a:t>
            </a:r>
            <a:endParaRPr lang="fr-FR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D81CA-948F-AC66-DBA2-87BE0EE8E2CB}"/>
              </a:ext>
            </a:extLst>
          </p:cNvPr>
          <p:cNvSpPr txBox="1"/>
          <p:nvPr/>
        </p:nvSpPr>
        <p:spPr>
          <a:xfrm>
            <a:off x="1928191" y="5000657"/>
            <a:ext cx="965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All Node-Express route </a:t>
            </a:r>
            <a:r>
              <a:rPr lang="fr-FR" sz="2800" dirty="0" err="1">
                <a:solidFill>
                  <a:srgbClr val="FF0000"/>
                </a:solidFill>
              </a:rPr>
              <a:t>methods</a:t>
            </a:r>
            <a:r>
              <a:rPr lang="fr-FR" sz="2800" dirty="0">
                <a:solidFill>
                  <a:srgbClr val="FF0000"/>
                </a:solidFill>
              </a:rPr>
              <a:t> must </a:t>
            </a:r>
            <a:r>
              <a:rPr lang="fr-FR" sz="2800" dirty="0" err="1">
                <a:solidFill>
                  <a:srgbClr val="FF0000"/>
                </a:solidFill>
              </a:rPr>
              <a:t>be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translated</a:t>
            </a:r>
            <a:r>
              <a:rPr lang="fr-FR" sz="2800" dirty="0">
                <a:solidFill>
                  <a:srgbClr val="FF0000"/>
                </a:solidFill>
              </a:rPr>
              <a:t> to </a:t>
            </a:r>
            <a:r>
              <a:rPr lang="fr-FR" sz="2800" dirty="0" err="1">
                <a:solidFill>
                  <a:srgbClr val="FF0000"/>
                </a:solidFill>
              </a:rPr>
              <a:t>HttpClient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24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60BE-0FBF-C08C-D01E-1C034E72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Backend   !=    </a:t>
            </a:r>
            <a:r>
              <a:rPr lang="fr-FR" dirty="0" err="1"/>
              <a:t>FrontEnd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D4441A9-C168-A6E8-AEDC-CCF96218BA76}"/>
              </a:ext>
            </a:extLst>
          </p:cNvPr>
          <p:cNvSpPr/>
          <p:nvPr/>
        </p:nvSpPr>
        <p:spPr>
          <a:xfrm rot="18720502">
            <a:off x="2502569" y="2059806"/>
            <a:ext cx="1771048" cy="452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E5C9E88-4238-E98E-5309-8EDF122100A5}"/>
              </a:ext>
            </a:extLst>
          </p:cNvPr>
          <p:cNvSpPr/>
          <p:nvPr/>
        </p:nvSpPr>
        <p:spPr>
          <a:xfrm rot="13804767">
            <a:off x="7525353" y="2044876"/>
            <a:ext cx="1771048" cy="452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A1E7E-E2DD-577E-1611-B4084AAF4B73}"/>
              </a:ext>
            </a:extLst>
          </p:cNvPr>
          <p:cNvSpPr txBox="1"/>
          <p:nvPr/>
        </p:nvSpPr>
        <p:spPr>
          <a:xfrm>
            <a:off x="568693" y="3095364"/>
            <a:ext cx="57031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Long running Application Servers</a:t>
            </a:r>
          </a:p>
          <a:p>
            <a:r>
              <a:rPr lang="fr-FR" sz="2400" dirty="0"/>
              <a:t>run on Linux</a:t>
            </a:r>
          </a:p>
          <a:p>
            <a:r>
              <a:rPr lang="fr-FR" sz="2400" dirty="0"/>
              <a:t>in a </a:t>
            </a:r>
            <a:r>
              <a:rPr lang="fr-FR" sz="2400" dirty="0" err="1"/>
              <a:t>DataCenter</a:t>
            </a:r>
            <a:r>
              <a:rPr lang="fr-FR" sz="2400" dirty="0"/>
              <a:t>  (</a:t>
            </a:r>
            <a:r>
              <a:rPr lang="fr-FR" sz="2400" dirty="0" err="1"/>
              <a:t>OnPremise</a:t>
            </a:r>
            <a:r>
              <a:rPr lang="fr-FR" sz="2400" dirty="0"/>
              <a:t>, AWS, Azure, ..)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Most </a:t>
            </a:r>
            <a:r>
              <a:rPr lang="fr-FR" sz="2400" dirty="0" err="1"/>
              <a:t>Probably</a:t>
            </a:r>
            <a:r>
              <a:rPr lang="fr-FR" sz="2400" dirty="0"/>
              <a:t> in Java</a:t>
            </a:r>
          </a:p>
          <a:p>
            <a:r>
              <a:rPr lang="fr-FR" sz="2400" dirty="0" err="1"/>
              <a:t>Because</a:t>
            </a:r>
            <a:r>
              <a:rPr lang="fr-FR" sz="2400" dirty="0"/>
              <a:t> ... !!</a:t>
            </a:r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3791B-23DD-A5BE-AB01-DD95B881CA50}"/>
              </a:ext>
            </a:extLst>
          </p:cNvPr>
          <p:cNvSpPr txBox="1"/>
          <p:nvPr/>
        </p:nvSpPr>
        <p:spPr>
          <a:xfrm>
            <a:off x="7397781" y="3117134"/>
            <a:ext cx="4208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Short interactive </a:t>
            </a:r>
            <a:r>
              <a:rPr lang="fr-FR" sz="2400" dirty="0" err="1"/>
              <a:t>browsing</a:t>
            </a:r>
            <a:endParaRPr lang="fr-FR" sz="2400" dirty="0"/>
          </a:p>
          <a:p>
            <a:r>
              <a:rPr lang="fr-FR" sz="2400" dirty="0"/>
              <a:t>run on </a:t>
            </a:r>
            <a:r>
              <a:rPr lang="fr-FR" sz="2400" dirty="0" err="1"/>
              <a:t>your</a:t>
            </a:r>
            <a:r>
              <a:rPr lang="fr-FR" sz="2400" dirty="0"/>
              <a:t> Windows Laptops</a:t>
            </a:r>
          </a:p>
          <a:p>
            <a:r>
              <a:rPr lang="fr-FR" sz="2400" dirty="0"/>
              <a:t>or Android/iPhone </a:t>
            </a:r>
            <a:r>
              <a:rPr lang="fr-FR" sz="2400" dirty="0" err="1"/>
              <a:t>SmartPhones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On Chrome / </a:t>
            </a:r>
            <a:r>
              <a:rPr lang="fr-FR" sz="2400" dirty="0" err="1"/>
              <a:t>FireFox</a:t>
            </a:r>
            <a:r>
              <a:rPr lang="fr-FR" sz="2400" dirty="0"/>
              <a:t> / Edge /  </a:t>
            </a:r>
          </a:p>
          <a:p>
            <a:r>
              <a:rPr lang="fr-FR" sz="2400" dirty="0"/>
              <a:t>in JavaScript 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have NO </a:t>
            </a:r>
            <a:r>
              <a:rPr lang="fr-FR" sz="2400" dirty="0" err="1"/>
              <a:t>choice</a:t>
            </a:r>
            <a:r>
              <a:rPr lang="fr-FR" sz="2400" dirty="0"/>
              <a:t>) !!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969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ACD8-237F-B24B-4BD3-8AC88DC4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OpenApi</a:t>
            </a:r>
            <a:r>
              <a:rPr lang="fr-FR" dirty="0"/>
              <a:t> - swagger-ui.html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93147-A1DC-1BC0-4132-28084755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86" y="1231845"/>
            <a:ext cx="8289600" cy="5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2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DEB6-9517-8C2F-98A1-11B334A7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Open Api description in </a:t>
            </a:r>
            <a:r>
              <a:rPr lang="fr-FR" dirty="0" err="1"/>
              <a:t>json</a:t>
            </a:r>
            <a:r>
              <a:rPr lang="fr-FR" dirty="0"/>
              <a:t> :  /v3/api-docs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FCF0F-01E1-20C5-C77D-E7E17A3F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2" y="1690688"/>
            <a:ext cx="7457975" cy="2276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C8A20-ABE1-DFE7-25D8-09F9ED2E360F}"/>
              </a:ext>
            </a:extLst>
          </p:cNvPr>
          <p:cNvSpPr txBox="1"/>
          <p:nvPr/>
        </p:nvSpPr>
        <p:spPr>
          <a:xfrm>
            <a:off x="3765264" y="4169454"/>
            <a:ext cx="46614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NOT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read</a:t>
            </a:r>
            <a:r>
              <a:rPr lang="fr-FR" sz="2800" dirty="0"/>
              <a:t> by </a:t>
            </a:r>
            <a:r>
              <a:rPr lang="fr-FR" sz="2800" dirty="0" err="1"/>
              <a:t>Humans</a:t>
            </a:r>
            <a:r>
              <a:rPr lang="fr-FR" sz="2800" dirty="0"/>
              <a:t> !!!!</a:t>
            </a:r>
          </a:p>
          <a:p>
            <a:r>
              <a:rPr lang="fr-FR" sz="2800" dirty="0" err="1"/>
              <a:t>either</a:t>
            </a:r>
            <a:endParaRPr lang="fr-FR" sz="2800" dirty="0"/>
          </a:p>
          <a:p>
            <a:r>
              <a:rPr lang="fr-FR" sz="2800" dirty="0"/>
              <a:t>=&gt; in swagger-ui.html</a:t>
            </a:r>
          </a:p>
          <a:p>
            <a:r>
              <a:rPr lang="fr-FR" sz="2800" dirty="0"/>
              <a:t>OR</a:t>
            </a:r>
            <a:br>
              <a:rPr lang="fr-FR" sz="2800" dirty="0"/>
            </a:br>
            <a:r>
              <a:rPr lang="fr-FR" sz="2800" dirty="0"/>
              <a:t>=&gt; for Client Code </a:t>
            </a:r>
            <a:r>
              <a:rPr lang="fr-FR" sz="2800" dirty="0" err="1"/>
              <a:t>Generators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7121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3158-92F1-2B51-7D2C-D4D634D4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https://swagger.io</a:t>
            </a:r>
            <a:br>
              <a:rPr lang="fr-FR" dirty="0"/>
            </a:br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Codegen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CF17-26BB-47E7-6D17-662A8EF9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33" y="1690688"/>
            <a:ext cx="10443467" cy="46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31ED-1881-0927-EFF6-26D0131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CodeGen</a:t>
            </a:r>
            <a:r>
              <a:rPr lang="fr-FR" dirty="0"/>
              <a:t> </a:t>
            </a:r>
            <a:r>
              <a:rPr lang="fr-FR" dirty="0" err="1"/>
              <a:t>demo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maven</a:t>
            </a:r>
            <a:r>
              <a:rPr lang="fr-FR" dirty="0"/>
              <a:t> plugin)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43DB-FE84-BEB7-8173-C6DD0279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815816"/>
            <a:ext cx="498227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2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D4DA-16F0-CC95-1C0A-522CB8D5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CodeGen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8D39E-09A5-7313-9F0A-6F46F428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0500"/>
            <a:ext cx="12192000" cy="3091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20F41-FF69-9480-4625-B25458BC5A6C}"/>
              </a:ext>
            </a:extLst>
          </p:cNvPr>
          <p:cNvSpPr txBox="1"/>
          <p:nvPr/>
        </p:nvSpPr>
        <p:spPr>
          <a:xfrm>
            <a:off x="2935706" y="2130818"/>
            <a:ext cx="581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mvn</a:t>
            </a:r>
            <a:r>
              <a:rPr lang="fr-FR" sz="3200" dirty="0"/>
              <a:t> </a:t>
            </a:r>
            <a:r>
              <a:rPr lang="fr-FR" sz="3200" dirty="0" err="1"/>
              <a:t>swagger-codegen:generate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687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FF39-E014-7D50-2EED-EF29A55A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code for </a:t>
            </a:r>
            <a:r>
              <a:rPr lang="fr-FR" dirty="0" err="1"/>
              <a:t>Angular-Typescript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B0968-6925-FA4E-52EC-BC6F8F941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80" y="3067374"/>
            <a:ext cx="2330598" cy="295694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B6D022-A488-45DD-62CE-8115B9D62FAA}"/>
              </a:ext>
            </a:extLst>
          </p:cNvPr>
          <p:cNvSpPr/>
          <p:nvPr/>
        </p:nvSpPr>
        <p:spPr>
          <a:xfrm rot="20351926">
            <a:off x="2744432" y="3094220"/>
            <a:ext cx="1391100" cy="38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1FA921-6E02-5B54-0E93-850AF9BACD75}"/>
              </a:ext>
            </a:extLst>
          </p:cNvPr>
          <p:cNvSpPr/>
          <p:nvPr/>
        </p:nvSpPr>
        <p:spPr>
          <a:xfrm rot="1396863">
            <a:off x="2744431" y="3901601"/>
            <a:ext cx="1391100" cy="38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27E73-1B56-4B1F-F933-019EA6962645}"/>
              </a:ext>
            </a:extLst>
          </p:cNvPr>
          <p:cNvSpPr txBox="1"/>
          <p:nvPr/>
        </p:nvSpPr>
        <p:spPr>
          <a:xfrm>
            <a:off x="4452921" y="2075699"/>
            <a:ext cx="54539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contains</a:t>
            </a:r>
            <a:r>
              <a:rPr lang="fr-FR" sz="2400" dirty="0"/>
              <a:t> all Services  for  http </a:t>
            </a:r>
            <a:r>
              <a:rPr lang="fr-FR" sz="2400" dirty="0" err="1"/>
              <a:t>endpoints</a:t>
            </a:r>
            <a:r>
              <a:rPr lang="fr-FR" sz="2400" dirty="0"/>
              <a:t> </a:t>
            </a:r>
          </a:p>
          <a:p>
            <a:r>
              <a:rPr lang="fr-FR" sz="2400" dirty="0"/>
              <a:t>( = for @RestController in backend )</a:t>
            </a:r>
            <a:br>
              <a:rPr lang="fr-FR" sz="2400" dirty="0"/>
            </a:br>
            <a:r>
              <a:rPr lang="fr-FR" sz="2400" dirty="0" err="1"/>
              <a:t>each</a:t>
            </a:r>
            <a:r>
              <a:rPr lang="fr-FR" sz="2400" dirty="0"/>
              <a:t> PUT/POST/GET/DELETE </a:t>
            </a:r>
            <a:br>
              <a:rPr lang="fr-FR" sz="2400" dirty="0"/>
            </a:br>
            <a:r>
              <a:rPr lang="fr-FR" sz="2400" dirty="0"/>
              <a:t>        =&gt; correspond to a </a:t>
            </a:r>
            <a:r>
              <a:rPr lang="fr-FR" sz="2400" dirty="0" err="1"/>
              <a:t>typescript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72DB7-BF4B-3A59-93FC-F783CB5F131A}"/>
              </a:ext>
            </a:extLst>
          </p:cNvPr>
          <p:cNvSpPr txBox="1"/>
          <p:nvPr/>
        </p:nvSpPr>
        <p:spPr>
          <a:xfrm>
            <a:off x="4452921" y="4189713"/>
            <a:ext cx="5536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contains</a:t>
            </a:r>
            <a:r>
              <a:rPr lang="fr-FR" sz="2400" dirty="0"/>
              <a:t> all interfaces </a:t>
            </a:r>
            <a:r>
              <a:rPr lang="fr-FR" sz="2400" dirty="0" err="1"/>
              <a:t>describing</a:t>
            </a:r>
            <a:r>
              <a:rPr lang="fr-FR" sz="2400" dirty="0"/>
              <a:t> </a:t>
            </a:r>
            <a:r>
              <a:rPr lang="fr-FR" sz="2400" dirty="0" err="1"/>
              <a:t>datatypes</a:t>
            </a:r>
            <a:br>
              <a:rPr lang="fr-FR" sz="2400" dirty="0"/>
            </a:br>
            <a:r>
              <a:rPr lang="fr-FR" sz="2400" dirty="0"/>
              <a:t>( = for class *DTO in backend )</a:t>
            </a:r>
          </a:p>
          <a:p>
            <a:r>
              <a:rPr lang="fr-FR" sz="2400" dirty="0" err="1"/>
              <a:t>each</a:t>
            </a:r>
            <a:r>
              <a:rPr lang="fr-FR" sz="2400" dirty="0"/>
              <a:t> JSON </a:t>
            </a:r>
            <a:r>
              <a:rPr lang="fr-FR" sz="2400" dirty="0" err="1"/>
              <a:t>request</a:t>
            </a:r>
            <a:r>
              <a:rPr lang="fr-FR" sz="2400" dirty="0"/>
              <a:t> body / </a:t>
            </a:r>
            <a:r>
              <a:rPr lang="fr-FR" sz="2400" dirty="0" err="1"/>
              <a:t>response</a:t>
            </a:r>
            <a:r>
              <a:rPr lang="fr-FR" sz="2400" dirty="0"/>
              <a:t> type</a:t>
            </a:r>
            <a:br>
              <a:rPr lang="fr-FR" sz="2400" dirty="0"/>
            </a:br>
            <a:r>
              <a:rPr lang="fr-FR" sz="2400" dirty="0"/>
              <a:t>        =&gt; correspond to a </a:t>
            </a:r>
            <a:r>
              <a:rPr lang="fr-FR" sz="2400" dirty="0" err="1"/>
              <a:t>typescript</a:t>
            </a:r>
            <a:r>
              <a:rPr lang="fr-FR" sz="240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730819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6B47-DBBE-921D-D866-1066404F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0692"/>
          </a:xfrm>
        </p:spPr>
        <p:txBody>
          <a:bodyPr/>
          <a:lstStyle/>
          <a:p>
            <a:pPr algn="ctr"/>
            <a:r>
              <a:rPr lang="fr-FR" dirty="0"/>
              <a:t>The </a:t>
            </a:r>
            <a:r>
              <a:rPr lang="fr-FR" dirty="0" err="1"/>
              <a:t>front-end</a:t>
            </a:r>
            <a:r>
              <a:rPr lang="fr-FR" dirty="0"/>
              <a:t> code </a:t>
            </a:r>
            <a:br>
              <a:rPr lang="fr-FR" dirty="0"/>
            </a:br>
            <a:r>
              <a:rPr lang="fr-FR" dirty="0" err="1"/>
              <a:t>is</a:t>
            </a:r>
            <a:r>
              <a:rPr lang="fr-FR" dirty="0"/>
              <a:t> ALWAYS IN-SYNC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backend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9793B-1A2A-72DF-4547-EB548E41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21" y="2641918"/>
            <a:ext cx="8059275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9844F-2F00-3507-717E-82CE509F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28" y="4216082"/>
            <a:ext cx="725906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1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D1EC-1176-D6B8-B463-341E73AD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CodeGen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8DFB-89B3-9F8F-F678-F7805397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21" y="3800297"/>
            <a:ext cx="428684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93B5F-721C-B7F7-1845-58DEEF0FD9CE}"/>
              </a:ext>
            </a:extLst>
          </p:cNvPr>
          <p:cNvSpPr txBox="1"/>
          <p:nvPr/>
        </p:nvSpPr>
        <p:spPr>
          <a:xfrm>
            <a:off x="772585" y="1225994"/>
            <a:ext cx="436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Java (</a:t>
            </a:r>
            <a:r>
              <a:rPr lang="fr-FR" sz="2800" dirty="0" err="1"/>
              <a:t>SpringBoot</a:t>
            </a:r>
            <a:r>
              <a:rPr lang="fr-FR" sz="2800" dirty="0"/>
              <a:t>) backend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0907A-F270-F1F5-D0B9-DFA964843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2" y="2402121"/>
            <a:ext cx="4067743" cy="68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95A92-824D-563D-1694-CD91566AF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39" y="5370265"/>
            <a:ext cx="3324689" cy="10193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B53079-C6DF-D47F-0EFD-650ECDB0F025}"/>
              </a:ext>
            </a:extLst>
          </p:cNvPr>
          <p:cNvSpPr/>
          <p:nvPr/>
        </p:nvSpPr>
        <p:spPr>
          <a:xfrm>
            <a:off x="5581048" y="2675822"/>
            <a:ext cx="1029903" cy="3080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0B60E0-ACE1-CE9A-7BE4-85BE33F7F383}"/>
              </a:ext>
            </a:extLst>
          </p:cNvPr>
          <p:cNvSpPr/>
          <p:nvPr/>
        </p:nvSpPr>
        <p:spPr>
          <a:xfrm>
            <a:off x="5581047" y="4175003"/>
            <a:ext cx="1029903" cy="3080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F1FAA99-968B-D083-361A-1DA87DD05CCC}"/>
              </a:ext>
            </a:extLst>
          </p:cNvPr>
          <p:cNvSpPr/>
          <p:nvPr/>
        </p:nvSpPr>
        <p:spPr>
          <a:xfrm>
            <a:off x="5581046" y="5739061"/>
            <a:ext cx="1029903" cy="3080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AA473-E28A-F7A6-7161-EF8FBE7C3BEC}"/>
              </a:ext>
            </a:extLst>
          </p:cNvPr>
          <p:cNvSpPr txBox="1"/>
          <p:nvPr/>
        </p:nvSpPr>
        <p:spPr>
          <a:xfrm>
            <a:off x="7063877" y="1209977"/>
            <a:ext cx="503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Generated</a:t>
            </a:r>
            <a:r>
              <a:rPr lang="fr-FR" sz="2800" dirty="0"/>
              <a:t> </a:t>
            </a:r>
            <a:r>
              <a:rPr lang="fr-FR" sz="2800" dirty="0" err="1"/>
              <a:t>TypeScript</a:t>
            </a:r>
            <a:r>
              <a:rPr lang="fr-FR" sz="2800" dirty="0"/>
              <a:t> for </a:t>
            </a:r>
            <a:r>
              <a:rPr lang="fr-FR" sz="2800" dirty="0" err="1"/>
              <a:t>Angular</a:t>
            </a:r>
            <a:endParaRPr lang="fr-F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058A8-5071-60FE-CEEA-A3295DE19643}"/>
              </a:ext>
            </a:extLst>
          </p:cNvPr>
          <p:cNvSpPr txBox="1"/>
          <p:nvPr/>
        </p:nvSpPr>
        <p:spPr>
          <a:xfrm>
            <a:off x="112335" y="2032789"/>
            <a:ext cx="21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</a:t>
            </a:r>
            <a:r>
              <a:rPr lang="fr-FR" dirty="0"/>
              <a:t> Controller class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A6D75-1DB9-7635-2790-AC1783F88EFE}"/>
              </a:ext>
            </a:extLst>
          </p:cNvPr>
          <p:cNvSpPr txBox="1"/>
          <p:nvPr/>
        </p:nvSpPr>
        <p:spPr>
          <a:xfrm>
            <a:off x="142460" y="3472418"/>
            <a:ext cx="270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PUT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endpoint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57957-1900-D60B-5BB3-14C5ECCB7522}"/>
              </a:ext>
            </a:extLst>
          </p:cNvPr>
          <p:cNvSpPr txBox="1"/>
          <p:nvPr/>
        </p:nvSpPr>
        <p:spPr>
          <a:xfrm>
            <a:off x="146598" y="5000933"/>
            <a:ext cx="266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DTO type for </a:t>
            </a:r>
            <a:r>
              <a:rPr lang="fr-FR" dirty="0" err="1"/>
              <a:t>request</a:t>
            </a:r>
            <a:r>
              <a:rPr lang="fr-FR" dirty="0"/>
              <a:t> body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23B6F6-D5B7-87FD-9501-4AA6FD41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02" y="5370265"/>
            <a:ext cx="3753374" cy="857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081EC4-37B8-BD38-79BC-F24EBF7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2" y="3800297"/>
            <a:ext cx="4906060" cy="609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D6347B-54A7-18D7-60CD-FD0471850E60}"/>
              </a:ext>
            </a:extLst>
          </p:cNvPr>
          <p:cNvSpPr txBox="1"/>
          <p:nvPr/>
        </p:nvSpPr>
        <p:spPr>
          <a:xfrm>
            <a:off x="7719840" y="4409982"/>
            <a:ext cx="40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 for </a:t>
            </a:r>
            <a:r>
              <a:rPr lang="fr-FR" dirty="0" err="1"/>
              <a:t>detail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1501-B2D0-0D55-DC23-3DB46011E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502" y="2256872"/>
            <a:ext cx="4229690" cy="124794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C66088F-741D-6212-4575-4DC922B45300}"/>
              </a:ext>
            </a:extLst>
          </p:cNvPr>
          <p:cNvSpPr/>
          <p:nvPr/>
        </p:nvSpPr>
        <p:spPr>
          <a:xfrm>
            <a:off x="5581046" y="1372901"/>
            <a:ext cx="1029903" cy="3080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38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54EF-9CD2-456E-A4B7-8C15F67E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... </a:t>
            </a:r>
            <a:br>
              <a:rPr lang="fr-FR" dirty="0"/>
            </a:br>
            <a:r>
              <a:rPr lang="fr-FR" dirty="0"/>
              <a:t>expectation on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submission</a:t>
            </a:r>
            <a:r>
              <a:rPr lang="fr-FR" dirty="0"/>
              <a:t> for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0CD5E-82FC-1EDD-24B6-8EFD16ABE561}"/>
              </a:ext>
            </a:extLst>
          </p:cNvPr>
          <p:cNvSpPr txBox="1"/>
          <p:nvPr/>
        </p:nvSpPr>
        <p:spPr>
          <a:xfrm>
            <a:off x="1304924" y="3048000"/>
            <a:ext cx="1008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>
                <a:solidFill>
                  <a:srgbClr val="FF0000"/>
                </a:solidFill>
              </a:rPr>
              <a:t>Your</a:t>
            </a:r>
            <a:r>
              <a:rPr lang="fr-FR" sz="5400" b="1" dirty="0">
                <a:solidFill>
                  <a:srgbClr val="FF0000"/>
                </a:solidFill>
              </a:rPr>
              <a:t> </a:t>
            </a:r>
            <a:r>
              <a:rPr lang="fr-FR" sz="5400" b="1" dirty="0" err="1">
                <a:solidFill>
                  <a:srgbClr val="FF0000"/>
                </a:solidFill>
              </a:rPr>
              <a:t>project</a:t>
            </a:r>
            <a:r>
              <a:rPr lang="fr-FR" sz="5400" b="1" dirty="0">
                <a:solidFill>
                  <a:srgbClr val="FF0000"/>
                </a:solidFill>
              </a:rPr>
              <a:t> MUST </a:t>
            </a:r>
            <a:r>
              <a:rPr lang="fr-FR" sz="5400" b="1" dirty="0" err="1">
                <a:solidFill>
                  <a:srgbClr val="FF0000"/>
                </a:solidFill>
              </a:rPr>
              <a:t>include</a:t>
            </a:r>
            <a:r>
              <a:rPr lang="fr-FR" sz="5400" b="1" dirty="0">
                <a:solidFill>
                  <a:srgbClr val="FF0000"/>
                </a:solidFill>
              </a:rPr>
              <a:t> at least 1 </a:t>
            </a:r>
            <a:r>
              <a:rPr lang="fr-FR" sz="5400" b="1" dirty="0" err="1">
                <a:solidFill>
                  <a:srgbClr val="FF0000"/>
                </a:solidFill>
              </a:rPr>
              <a:t>advanced</a:t>
            </a:r>
            <a:r>
              <a:rPr lang="fr-FR" sz="5400" b="1" dirty="0">
                <a:solidFill>
                  <a:srgbClr val="FF0000"/>
                </a:solidFill>
              </a:rPr>
              <a:t> </a:t>
            </a:r>
            <a:r>
              <a:rPr lang="fr-FR" sz="5400" b="1" dirty="0" err="1">
                <a:solidFill>
                  <a:srgbClr val="FF0000"/>
                </a:solidFill>
              </a:rPr>
              <a:t>feature</a:t>
            </a:r>
            <a:endParaRPr lang="fr-F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45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87A4-1449-B955-2E14-FA10D17C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glory</a:t>
            </a:r>
            <a:r>
              <a:rPr lang="fr-FR" dirty="0"/>
              <a:t> </a:t>
            </a:r>
            <a:r>
              <a:rPr lang="fr-FR" dirty="0" err="1"/>
              <a:t>details</a:t>
            </a:r>
            <a:r>
              <a:rPr lang="fr-FR" dirty="0"/>
              <a:t> :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HttpClient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code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BB3ED-1E40-DF3A-4338-AF29D5C2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88" y="1279313"/>
            <a:ext cx="7932470" cy="54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62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112295" y="3757261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09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Scafolding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39CB7-23E3-F031-5221-372DB1F98C9B}"/>
              </a:ext>
            </a:extLst>
          </p:cNvPr>
          <p:cNvSpPr txBox="1"/>
          <p:nvPr/>
        </p:nvSpPr>
        <p:spPr>
          <a:xfrm>
            <a:off x="3535680" y="2895600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$ </a:t>
            </a:r>
            <a:r>
              <a:rPr lang="fr-FR" sz="3600" dirty="0" err="1"/>
              <a:t>ng</a:t>
            </a:r>
            <a:r>
              <a:rPr lang="fr-FR" sz="3600" dirty="0"/>
              <a:t> g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B6609-3A1F-9692-8354-2F5E23957227}"/>
              </a:ext>
            </a:extLst>
          </p:cNvPr>
          <p:cNvSpPr txBox="1"/>
          <p:nvPr/>
        </p:nvSpPr>
        <p:spPr>
          <a:xfrm>
            <a:off x="5735496" y="2895600"/>
            <a:ext cx="533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 $ </a:t>
            </a:r>
            <a:r>
              <a:rPr lang="fr-FR" sz="3600" dirty="0" err="1"/>
              <a:t>ng</a:t>
            </a:r>
            <a:r>
              <a:rPr lang="fr-FR" sz="3600" dirty="0"/>
              <a:t> </a:t>
            </a:r>
            <a:r>
              <a:rPr lang="fr-FR" sz="3600" dirty="0" err="1"/>
              <a:t>generate</a:t>
            </a:r>
            <a:r>
              <a:rPr lang="fr-FR" sz="3600" dirty="0"/>
              <a:t>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0262-88EA-53C5-00EB-4829487F4F00}"/>
              </a:ext>
            </a:extLst>
          </p:cNvPr>
          <p:cNvSpPr txBox="1"/>
          <p:nvPr/>
        </p:nvSpPr>
        <p:spPr>
          <a:xfrm>
            <a:off x="3925386" y="4511803"/>
            <a:ext cx="5225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Your</a:t>
            </a:r>
            <a:r>
              <a:rPr lang="fr-FR" sz="3600" dirty="0"/>
              <a:t> first </a:t>
            </a:r>
            <a:r>
              <a:rPr lang="fr-FR" sz="3600" dirty="0" err="1"/>
              <a:t>scafolding</a:t>
            </a:r>
            <a:r>
              <a:rPr lang="fr-FR" sz="3600" dirty="0"/>
              <a:t> </a:t>
            </a:r>
            <a:r>
              <a:rPr lang="fr-FR" sz="3600" dirty="0" err="1"/>
              <a:t>tools</a:t>
            </a:r>
            <a:r>
              <a:rPr lang="fr-FR" sz="3600" dirty="0"/>
              <a:t> ! </a:t>
            </a:r>
          </a:p>
          <a:p>
            <a:r>
              <a:rPr lang="fr-FR" sz="3600" dirty="0" err="1"/>
              <a:t>a.k.a</a:t>
            </a:r>
            <a:r>
              <a:rPr lang="fr-FR" sz="3600" dirty="0"/>
              <a:t>  Code </a:t>
            </a:r>
            <a:r>
              <a:rPr lang="fr-FR" sz="3600" dirty="0" err="1"/>
              <a:t>Generator</a:t>
            </a:r>
            <a:endParaRPr lang="fr-F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33C9-C426-5B42-DCAF-3F397A847062}"/>
              </a:ext>
            </a:extLst>
          </p:cNvPr>
          <p:cNvSpPr txBox="1"/>
          <p:nvPr/>
        </p:nvSpPr>
        <p:spPr>
          <a:xfrm>
            <a:off x="3535680" y="1887845"/>
            <a:ext cx="1886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$ </a:t>
            </a:r>
            <a:r>
              <a:rPr lang="fr-FR" sz="3600" dirty="0" err="1"/>
              <a:t>ng</a:t>
            </a:r>
            <a:r>
              <a:rPr lang="fr-FR" sz="3600" dirty="0"/>
              <a:t> new</a:t>
            </a:r>
          </a:p>
        </p:txBody>
      </p:sp>
    </p:spTree>
    <p:extLst>
      <p:ext uri="{BB962C8B-B14F-4D97-AF65-F5344CB8AC3E}">
        <p14:creationId xmlns:p14="http://schemas.microsoft.com/office/powerpoint/2010/main" val="147196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Scafolding</a:t>
            </a:r>
            <a:r>
              <a:rPr lang="fr-FR" dirty="0"/>
              <a:t>.. Yeoman</a:t>
            </a:r>
            <a:br>
              <a:rPr lang="fr-FR" dirty="0"/>
            </a:br>
            <a:r>
              <a:rPr lang="fr-FR" dirty="0"/>
              <a:t>https://yeoman.io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3111C-DDEF-0503-23E4-67F993F3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372384"/>
            <a:ext cx="9311640" cy="5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3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Scafolding</a:t>
            </a:r>
            <a:r>
              <a:rPr lang="fr-FR" dirty="0"/>
              <a:t> ...  </a:t>
            </a:r>
            <a:r>
              <a:rPr lang="fr-FR" dirty="0" err="1"/>
              <a:t>JHipster</a:t>
            </a:r>
            <a:br>
              <a:rPr lang="fr-FR" dirty="0"/>
            </a:br>
            <a:r>
              <a:rPr lang="fr-FR" dirty="0"/>
              <a:t>https://jhipster.tech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F3B61-B3E7-DF24-0FB4-60E7721E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0" y="1372384"/>
            <a:ext cx="10132701" cy="52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1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in Few minutes &gt; </a:t>
            </a:r>
            <a:r>
              <a:rPr lang="fr-FR" dirty="0" err="1"/>
              <a:t>Technology</a:t>
            </a:r>
            <a:r>
              <a:rPr lang="fr-FR" dirty="0"/>
              <a:t>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CA814-5CFC-7C6C-6739-11678F06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3631"/>
            <a:ext cx="2149378" cy="4361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22AAA-C2EF-FB7F-FFF2-0674D853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809" y="1559472"/>
            <a:ext cx="5506791" cy="4005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87F953-64A3-138D-7F78-65ED6444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600" y="1960199"/>
            <a:ext cx="4455879" cy="32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5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A728-5EFE-26A6-CDAB-8E8EEBD1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Slides - Front End Technologies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63C26-8BFB-64B3-AEFD-8980CCAC757E}"/>
              </a:ext>
            </a:extLst>
          </p:cNvPr>
          <p:cNvSpPr txBox="1"/>
          <p:nvPr/>
        </p:nvSpPr>
        <p:spPr>
          <a:xfrm>
            <a:off x="2453640" y="1522214"/>
            <a:ext cx="8183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https://www.jhipster.tech/presentation/#/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3C96E-2F85-67E7-77CE-39615AB0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31" y="4023360"/>
            <a:ext cx="4182815" cy="2469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987BD-C449-CBE8-AC70-9CF434652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5" y="2106989"/>
            <a:ext cx="3998901" cy="1916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44D65-EB34-63D0-6D15-19632EFA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4" y="4231510"/>
            <a:ext cx="4873172" cy="1366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CE013-26FE-77DC-C9B0-130574968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568" y="4099877"/>
            <a:ext cx="3482190" cy="17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9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202-E89F-0FE5-9FFB-7B9EE07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JHispter</a:t>
            </a:r>
            <a:r>
              <a:rPr lang="fr-FR" dirty="0"/>
              <a:t> in 5 </a:t>
            </a:r>
            <a:r>
              <a:rPr lang="fr-FR" dirty="0" err="1"/>
              <a:t>Screenshots</a:t>
            </a:r>
            <a:r>
              <a:rPr lang="fr-FR" dirty="0"/>
              <a:t>: 1/5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200A1-659E-7B2E-F0DC-3B065475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98" y="1399917"/>
            <a:ext cx="8913102" cy="54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38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202-E89F-0FE5-9FFB-7B9EE07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JHispter</a:t>
            </a:r>
            <a:r>
              <a:rPr lang="fr-FR" dirty="0"/>
              <a:t> in 5 </a:t>
            </a:r>
            <a:r>
              <a:rPr lang="fr-FR" dirty="0" err="1"/>
              <a:t>Screenshots</a:t>
            </a:r>
            <a:r>
              <a:rPr lang="fr-FR" dirty="0"/>
              <a:t>: 2/5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A58BC-FADC-04AD-916F-BA641718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33" y="1325563"/>
            <a:ext cx="8076734" cy="53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0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202-E89F-0FE5-9FFB-7B9EE07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JHispter</a:t>
            </a:r>
            <a:r>
              <a:rPr lang="fr-FR" dirty="0"/>
              <a:t> in 5 </a:t>
            </a:r>
            <a:r>
              <a:rPr lang="fr-FR" dirty="0" err="1"/>
              <a:t>Screenshots</a:t>
            </a:r>
            <a:r>
              <a:rPr lang="fr-FR" dirty="0"/>
              <a:t>: 3/5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C4657-4DD7-A2C6-34A5-9E3A7176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15" y="1325563"/>
            <a:ext cx="8140465" cy="51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1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121920" y="2043965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92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202-E89F-0FE5-9FFB-7B9EE07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JHispter</a:t>
            </a:r>
            <a:r>
              <a:rPr lang="fr-FR" dirty="0"/>
              <a:t> in 5 </a:t>
            </a:r>
            <a:r>
              <a:rPr lang="fr-FR" dirty="0" err="1"/>
              <a:t>Screenshots</a:t>
            </a:r>
            <a:r>
              <a:rPr lang="fr-FR" dirty="0"/>
              <a:t>: 4/5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A5D69-A364-941B-85B8-21AE1DD6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97" y="1325563"/>
            <a:ext cx="7027006" cy="48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7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202-E89F-0FE5-9FFB-7B9EE07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JHispter</a:t>
            </a:r>
            <a:r>
              <a:rPr lang="fr-FR" dirty="0"/>
              <a:t> in 5 </a:t>
            </a:r>
            <a:r>
              <a:rPr lang="fr-FR" dirty="0" err="1"/>
              <a:t>Screenshots</a:t>
            </a:r>
            <a:r>
              <a:rPr lang="fr-FR" dirty="0"/>
              <a:t>: 5/5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5C1CE-12EC-4A19-FA3B-1223805B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09578"/>
            <a:ext cx="8118637" cy="47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2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Demo</a:t>
            </a:r>
            <a:br>
              <a:rPr lang="fr-FR" dirty="0"/>
            </a:br>
            <a:r>
              <a:rPr lang="fr-FR" dirty="0"/>
              <a:t>(case 1/ </a:t>
            </a:r>
            <a:r>
              <a:rPr lang="fr-FR" dirty="0" err="1"/>
              <a:t>with</a:t>
            </a:r>
            <a:r>
              <a:rPr lang="fr-FR" dirty="0"/>
              <a:t> local installation)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D0B59-962B-EAEF-097D-7B3B8C483244}"/>
              </a:ext>
            </a:extLst>
          </p:cNvPr>
          <p:cNvSpPr txBox="1"/>
          <p:nvPr/>
        </p:nvSpPr>
        <p:spPr>
          <a:xfrm>
            <a:off x="3002280" y="1981200"/>
            <a:ext cx="65417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$ </a:t>
            </a:r>
            <a:r>
              <a:rPr lang="fr-FR" sz="3600" dirty="0" err="1"/>
              <a:t>npm</a:t>
            </a:r>
            <a:r>
              <a:rPr lang="fr-FR" sz="3600" dirty="0"/>
              <a:t> </a:t>
            </a:r>
            <a:r>
              <a:rPr lang="fr-FR" sz="3600" dirty="0" err="1"/>
              <a:t>install</a:t>
            </a:r>
            <a:r>
              <a:rPr lang="fr-FR" sz="3600" dirty="0"/>
              <a:t> -g </a:t>
            </a:r>
            <a:r>
              <a:rPr lang="fr-FR" sz="3600" dirty="0" err="1"/>
              <a:t>generator-jhipster</a:t>
            </a:r>
            <a:endParaRPr lang="fr-FR" sz="3600" dirty="0"/>
          </a:p>
          <a:p>
            <a:endParaRPr lang="fr-FR" sz="3600" dirty="0"/>
          </a:p>
          <a:p>
            <a:r>
              <a:rPr lang="fr-FR" sz="3600" dirty="0"/>
              <a:t>$ </a:t>
            </a:r>
            <a:r>
              <a:rPr lang="fr-FR" sz="3600" dirty="0" err="1"/>
              <a:t>jhipster</a:t>
            </a:r>
            <a:endParaRPr lang="fr-FR" sz="3600" dirty="0"/>
          </a:p>
          <a:p>
            <a:r>
              <a:rPr lang="fr-FR" sz="3600" dirty="0"/>
              <a:t>.... prompt....</a:t>
            </a:r>
          </a:p>
          <a:p>
            <a:endParaRPr lang="fr-FR" sz="3600" dirty="0"/>
          </a:p>
          <a:p>
            <a:r>
              <a:rPr lang="fr-FR" sz="3600" dirty="0"/>
              <a:t>$ </a:t>
            </a:r>
            <a:r>
              <a:rPr lang="fr-FR" sz="3600" dirty="0" err="1"/>
              <a:t>jhipster</a:t>
            </a:r>
            <a:r>
              <a:rPr lang="fr-FR" sz="3600" dirty="0"/>
              <a:t> </a:t>
            </a:r>
            <a:r>
              <a:rPr lang="fr-FR" sz="3600" dirty="0" err="1"/>
              <a:t>add</a:t>
            </a:r>
            <a:r>
              <a:rPr lang="fr-FR" sz="3600" dirty="0"/>
              <a:t> ...</a:t>
            </a:r>
          </a:p>
          <a:p>
            <a:r>
              <a:rPr lang="fr-FR" sz="3600" dirty="0"/>
              <a:t>$ </a:t>
            </a:r>
            <a:r>
              <a:rPr lang="fr-FR" sz="3600" dirty="0" err="1"/>
              <a:t>jhipster</a:t>
            </a:r>
            <a:r>
              <a:rPr lang="fr-FR" sz="3600" dirty="0"/>
              <a:t> </a:t>
            </a:r>
            <a:r>
              <a:rPr lang="fr-FR" sz="3600" dirty="0" err="1"/>
              <a:t>jdl</a:t>
            </a:r>
            <a:r>
              <a:rPr lang="fr-FR" sz="3600" dirty="0"/>
              <a:t>   &lt;&lt;</a:t>
            </a:r>
            <a:r>
              <a:rPr lang="fr-FR" sz="3600" dirty="0" err="1"/>
              <a:t>your</a:t>
            </a:r>
            <a:r>
              <a:rPr lang="fr-FR" sz="3600" dirty="0"/>
              <a:t>-file&gt;&gt;.</a:t>
            </a:r>
            <a:r>
              <a:rPr lang="fr-FR" sz="3600" dirty="0" err="1"/>
              <a:t>jdl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90672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/>
              <a:t>case 2 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JHipster</a:t>
            </a:r>
            <a:r>
              <a:rPr lang="fr-FR" dirty="0"/>
              <a:t> Online</a:t>
            </a:r>
            <a:br>
              <a:rPr lang="fr-FR" dirty="0"/>
            </a:br>
            <a:r>
              <a:rPr lang="fr-FR" sz="3600" dirty="0"/>
              <a:t>https://start.jhipster.tech/generate-application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21948-E05A-72D3-6C05-F001AB8E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44" y="1232491"/>
            <a:ext cx="7298543" cy="4393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E076-040C-66B4-C1A4-78D3CCFE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44" y="5809710"/>
            <a:ext cx="7935432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8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/>
              <a:t>https://start.jhipster.tech/jdl-studio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621F8-DC8D-E2FF-A7DE-4AA07E68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9" y="1524000"/>
            <a:ext cx="115424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83079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1/ Compile backend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mvn</a:t>
            </a:r>
            <a:r>
              <a:rPr lang="fr-FR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8F194-A619-0ADB-5345-7976C917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3522129"/>
            <a:ext cx="9259592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ECADA1-FE0C-142A-D6B4-D55E9071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2" y="1876208"/>
            <a:ext cx="9192908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691639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2/ Run backend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-</a:t>
            </a:r>
            <a:r>
              <a:rPr lang="fr-FR" dirty="0" err="1"/>
              <a:t>Pdev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39FAB-594C-6F61-4C85-7265EB42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851"/>
            <a:ext cx="12192000" cy="234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58073-EFCD-4654-C031-BFE37B2B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799"/>
            <a:ext cx="12192000" cy="19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8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3/ Test Backend</a:t>
            </a:r>
            <a:br>
              <a:rPr lang="fr-FR" dirty="0"/>
            </a:br>
            <a:r>
              <a:rPr lang="fr-FR" dirty="0"/>
              <a:t>http://localhost:8080/management/health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33174-D268-A2FC-1C8A-352F945E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4" y="1924741"/>
            <a:ext cx="11124952" cy="9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77424-38DB-1448-DE81-D63AC1BB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4" y="3348768"/>
            <a:ext cx="11241846" cy="20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4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240281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4/ compile </a:t>
            </a:r>
            <a:r>
              <a:rPr lang="fr-FR" dirty="0" err="1"/>
              <a:t>FrontEnd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start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7091-D8F4-FC30-8537-967CF8E3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7441"/>
            <a:ext cx="10764752" cy="57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47517-64A1-E038-39A6-467B5599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181"/>
            <a:ext cx="6544588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0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06879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5/ Start the </a:t>
            </a:r>
            <a:r>
              <a:rPr lang="fr-FR" dirty="0" err="1"/>
              <a:t>FrontEnd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0CCB-343C-2D39-0A9D-96E92E18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83"/>
            <a:ext cx="6392167" cy="108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9FED6-1741-1B90-2994-5943055F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7" y="2619723"/>
            <a:ext cx="11612880" cy="42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7808-92A3-77BC-95BB-207520E2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9" y="234140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https://www.ag-grid.com/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013C6-E023-6726-2660-D15294D9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31" y="3666972"/>
            <a:ext cx="2521775" cy="7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1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6/  open Browser</a:t>
            </a:r>
            <a:br>
              <a:rPr lang="fr-FR" dirty="0"/>
            </a:br>
            <a:r>
              <a:rPr lang="fr-FR" dirty="0"/>
              <a:t>http://localhost:4200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FBCB1-8736-5208-9799-2921D96D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512"/>
            <a:ext cx="12192000" cy="3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33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7/ login as "admin/admin" or "user/user"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C1674-0FD6-1D8F-1819-152EA9F7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752366"/>
            <a:ext cx="1146970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6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494-DA2C-344D-42EF-07A17E8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2040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8/ import </a:t>
            </a:r>
            <a:r>
              <a:rPr lang="fr-FR" dirty="0" err="1"/>
              <a:t>jdl</a:t>
            </a:r>
            <a:r>
              <a:rPr lang="fr-FR" dirty="0"/>
              <a:t>  ... recompile &amp; restart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jdl</a:t>
            </a:r>
            <a:r>
              <a:rPr lang="fr-FR" dirty="0"/>
              <a:t> ${</a:t>
            </a:r>
            <a:r>
              <a:rPr lang="fr-FR" dirty="0" err="1"/>
              <a:t>jdlFile</a:t>
            </a:r>
            <a:r>
              <a:rPr lang="fr-FR" dirty="0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90350-23F4-3B81-A73B-2AFF3DEB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9" y="1143246"/>
            <a:ext cx="9754961" cy="3389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41160-3F97-09F6-C3BF-91369D5F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39" y="4743155"/>
            <a:ext cx="975496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4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BBFEFD-2341-89A4-BA1E-E25041C0B87C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108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Step</a:t>
            </a:r>
            <a:r>
              <a:rPr lang="fr-FR" dirty="0"/>
              <a:t> 9/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Table - </a:t>
            </a:r>
            <a:r>
              <a:rPr lang="fr-FR" dirty="0" err="1"/>
              <a:t>View</a:t>
            </a:r>
            <a:r>
              <a:rPr lang="fr-FR" dirty="0"/>
              <a:t> - </a:t>
            </a:r>
            <a:r>
              <a:rPr lang="fr-FR" dirty="0" err="1"/>
              <a:t>EditForm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7290A-5C5C-A2B5-39AF-EC697407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3" y="871297"/>
            <a:ext cx="4801270" cy="3439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CCDA7-F6E0-DE01-F5A0-EA26AE50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5" y="1322883"/>
            <a:ext cx="6583680" cy="3206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4918F-B6EB-E248-DADF-DCF6272E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716" y="3429000"/>
            <a:ext cx="3428536" cy="29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84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73794" y="4296278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15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80B0-42C1-AE4E-4149-7DE9A1C3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9605"/>
            <a:ext cx="10515600" cy="2393315"/>
          </a:xfrm>
        </p:spPr>
        <p:txBody>
          <a:bodyPr/>
          <a:lstStyle/>
          <a:p>
            <a:pPr algn="ctr"/>
            <a:r>
              <a:rPr lang="fr-FR" dirty="0"/>
              <a:t>Security ...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Leave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Experts</a:t>
            </a:r>
          </a:p>
        </p:txBody>
      </p:sp>
    </p:spTree>
    <p:extLst>
      <p:ext uri="{BB962C8B-B14F-4D97-AF65-F5344CB8AC3E}">
        <p14:creationId xmlns:p14="http://schemas.microsoft.com/office/powerpoint/2010/main" val="1526017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91AC-813D-8DC0-3531-EC14DC71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Security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607B-DF7C-571D-BC8D-B0EDBEBD143F}"/>
              </a:ext>
            </a:extLst>
          </p:cNvPr>
          <p:cNvSpPr txBox="1"/>
          <p:nvPr/>
        </p:nvSpPr>
        <p:spPr>
          <a:xfrm>
            <a:off x="0" y="2719716"/>
            <a:ext cx="40158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Confidentiality</a:t>
            </a:r>
            <a:endParaRPr lang="fr-FR" sz="3200" dirty="0"/>
          </a:p>
          <a:p>
            <a:r>
              <a:rPr lang="fr-FR" sz="3200" dirty="0"/>
              <a:t>No Man-In-The-Middle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49298-B44F-25DE-75F9-CBD14B5EB9B6}"/>
              </a:ext>
            </a:extLst>
          </p:cNvPr>
          <p:cNvSpPr txBox="1"/>
          <p:nvPr/>
        </p:nvSpPr>
        <p:spPr>
          <a:xfrm>
            <a:off x="4015843" y="1539763"/>
            <a:ext cx="305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/>
              <a:t>Authentication</a:t>
            </a:r>
            <a:endParaRPr lang="fr-FR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A3E73-AFCB-1C54-38B6-B65B34C4A931}"/>
              </a:ext>
            </a:extLst>
          </p:cNvPr>
          <p:cNvSpPr txBox="1"/>
          <p:nvPr/>
        </p:nvSpPr>
        <p:spPr>
          <a:xfrm>
            <a:off x="9211962" y="1499681"/>
            <a:ext cx="2819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/>
              <a:t>Authorization</a:t>
            </a:r>
            <a:endParaRPr lang="fr-FR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AE0F-6974-22F0-D3F6-A364F37B1C00}"/>
              </a:ext>
            </a:extLst>
          </p:cNvPr>
          <p:cNvSpPr txBox="1"/>
          <p:nvPr/>
        </p:nvSpPr>
        <p:spPr>
          <a:xfrm>
            <a:off x="5699201" y="2641475"/>
            <a:ext cx="2669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Delegated</a:t>
            </a:r>
            <a:endParaRPr lang="fr-FR" sz="3200" dirty="0"/>
          </a:p>
          <a:p>
            <a:r>
              <a:rPr lang="fr-FR" sz="3200" dirty="0" err="1"/>
              <a:t>Authentication</a:t>
            </a:r>
            <a:endParaRPr lang="fr-FR" sz="3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741653A-418E-567C-8119-D10393A53F15}"/>
              </a:ext>
            </a:extLst>
          </p:cNvPr>
          <p:cNvSpPr/>
          <p:nvPr/>
        </p:nvSpPr>
        <p:spPr>
          <a:xfrm>
            <a:off x="594360" y="4382422"/>
            <a:ext cx="487680" cy="1029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737BD-6E4D-01C4-962B-A0C59B17AA62}"/>
              </a:ext>
            </a:extLst>
          </p:cNvPr>
          <p:cNvSpPr txBox="1"/>
          <p:nvPr/>
        </p:nvSpPr>
        <p:spPr>
          <a:xfrm>
            <a:off x="100197" y="5411450"/>
            <a:ext cx="28376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httpS://</a:t>
            </a:r>
          </a:p>
          <a:p>
            <a:r>
              <a:rPr lang="fr-FR" sz="3200" b="1" dirty="0" err="1"/>
              <a:t>certificate</a:t>
            </a:r>
            <a:r>
              <a:rPr lang="fr-FR" sz="3200" b="1" dirty="0"/>
              <a:t> Trust</a:t>
            </a:r>
            <a:endParaRPr lang="fr-F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D0BF5-3AE3-5E4B-7D99-7EC46AFC516A}"/>
              </a:ext>
            </a:extLst>
          </p:cNvPr>
          <p:cNvSpPr txBox="1"/>
          <p:nvPr/>
        </p:nvSpPr>
        <p:spPr>
          <a:xfrm>
            <a:off x="7246601" y="3961508"/>
            <a:ext cx="265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Authenticated</a:t>
            </a:r>
            <a:r>
              <a:rPr lang="fr-FR" sz="3200" dirty="0"/>
              <a:t> </a:t>
            </a:r>
          </a:p>
          <a:p>
            <a:r>
              <a:rPr lang="fr-FR" sz="3200" dirty="0"/>
              <a:t>Session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3FA5573-EDAC-8C6A-5F28-3A4A1FB2F4D6}"/>
              </a:ext>
            </a:extLst>
          </p:cNvPr>
          <p:cNvSpPr/>
          <p:nvPr/>
        </p:nvSpPr>
        <p:spPr>
          <a:xfrm>
            <a:off x="4621191" y="2561273"/>
            <a:ext cx="487680" cy="28983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B6084-D86C-EA4C-C5AC-4B2048256940}"/>
              </a:ext>
            </a:extLst>
          </p:cNvPr>
          <p:cNvSpPr txBox="1"/>
          <p:nvPr/>
        </p:nvSpPr>
        <p:spPr>
          <a:xfrm>
            <a:off x="214121" y="1539763"/>
            <a:ext cx="273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/>
              <a:t>Encryption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E03BB-D61D-EC7B-069C-E4E719390E66}"/>
              </a:ext>
            </a:extLst>
          </p:cNvPr>
          <p:cNvSpPr txBox="1"/>
          <p:nvPr/>
        </p:nvSpPr>
        <p:spPr>
          <a:xfrm>
            <a:off x="4096528" y="5439921"/>
            <a:ext cx="18157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user</a:t>
            </a:r>
          </a:p>
          <a:p>
            <a:r>
              <a:rPr lang="fr-FR" sz="3200" b="1" dirty="0" err="1"/>
              <a:t>password</a:t>
            </a:r>
            <a:endParaRPr lang="fr-FR" sz="2000" b="1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D8FF8EB-E7C7-E1EF-9A62-949B9D0C61F0}"/>
              </a:ext>
            </a:extLst>
          </p:cNvPr>
          <p:cNvSpPr/>
          <p:nvPr/>
        </p:nvSpPr>
        <p:spPr>
          <a:xfrm>
            <a:off x="10303597" y="2561273"/>
            <a:ext cx="487680" cy="28983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AAF67-2DA3-A211-D0C2-595E7E412F91}"/>
              </a:ext>
            </a:extLst>
          </p:cNvPr>
          <p:cNvSpPr txBox="1"/>
          <p:nvPr/>
        </p:nvSpPr>
        <p:spPr>
          <a:xfrm>
            <a:off x="9418020" y="5298031"/>
            <a:ext cx="28749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relation in code</a:t>
            </a:r>
          </a:p>
          <a:p>
            <a:r>
              <a:rPr lang="fr-FR" sz="2400" b="1" dirty="0"/>
              <a:t>Resource </a:t>
            </a:r>
          </a:p>
          <a:p>
            <a:r>
              <a:rPr lang="fr-FR" sz="2400" b="1" dirty="0"/>
              <a:t>   -&gt; Permission </a:t>
            </a:r>
          </a:p>
          <a:p>
            <a:r>
              <a:rPr lang="fr-FR" sz="2400" b="1" dirty="0"/>
              <a:t>      -&gt; Group  -&gt; </a:t>
            </a:r>
            <a:r>
              <a:rPr lang="fr-FR" sz="2400" b="1" dirty="0" err="1"/>
              <a:t>Users</a:t>
            </a:r>
            <a:endParaRPr lang="fr-FR" sz="2400" b="1" dirty="0"/>
          </a:p>
          <a:p>
            <a:endParaRPr lang="fr-FR" sz="24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E7E5801-67B2-A64E-2191-D0D212E3F9BD}"/>
              </a:ext>
            </a:extLst>
          </p:cNvPr>
          <p:cNvSpPr/>
          <p:nvPr/>
        </p:nvSpPr>
        <p:spPr>
          <a:xfrm>
            <a:off x="6352997" y="3803751"/>
            <a:ext cx="487680" cy="16558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C337FA9-AFD2-D771-17E6-24844B605B6D}"/>
              </a:ext>
            </a:extLst>
          </p:cNvPr>
          <p:cNvSpPr/>
          <p:nvPr/>
        </p:nvSpPr>
        <p:spPr>
          <a:xfrm>
            <a:off x="7881322" y="4958880"/>
            <a:ext cx="487680" cy="500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7B78D-EDE6-DBE0-EB81-B2D2A4EFE7DB}"/>
              </a:ext>
            </a:extLst>
          </p:cNvPr>
          <p:cNvSpPr txBox="1"/>
          <p:nvPr/>
        </p:nvSpPr>
        <p:spPr>
          <a:xfrm>
            <a:off x="6096000" y="5437821"/>
            <a:ext cx="1495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OAuth2</a:t>
            </a:r>
            <a:br>
              <a:rPr lang="fr-FR" sz="3200" b="1" dirty="0"/>
            </a:br>
            <a:r>
              <a:rPr lang="fr-FR" sz="3200" b="1" dirty="0"/>
              <a:t>flows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C7CBDB-75A3-1972-1672-D8FFA803784C}"/>
              </a:ext>
            </a:extLst>
          </p:cNvPr>
          <p:cNvSpPr txBox="1"/>
          <p:nvPr/>
        </p:nvSpPr>
        <p:spPr>
          <a:xfrm>
            <a:off x="7716873" y="5437821"/>
            <a:ext cx="1606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JWT</a:t>
            </a:r>
            <a:br>
              <a:rPr lang="fr-FR" sz="3200" b="1" dirty="0"/>
            </a:br>
            <a:r>
              <a:rPr lang="fr-FR" sz="3200" b="1" dirty="0" err="1"/>
              <a:t>token</a:t>
            </a:r>
            <a:endParaRPr lang="fr-FR" sz="3200" b="1" dirty="0"/>
          </a:p>
          <a:p>
            <a:r>
              <a:rPr lang="fr-FR" sz="3200" b="1" dirty="0"/>
              <a:t>(Cookie)</a:t>
            </a:r>
          </a:p>
        </p:txBody>
      </p:sp>
    </p:spTree>
    <p:extLst>
      <p:ext uri="{BB962C8B-B14F-4D97-AF65-F5344CB8AC3E}">
        <p14:creationId xmlns:p14="http://schemas.microsoft.com/office/powerpoint/2010/main" val="483805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7B2-B03B-965F-1D43-DB85C4D3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0475"/>
          </a:xfrm>
        </p:spPr>
        <p:txBody>
          <a:bodyPr/>
          <a:lstStyle/>
          <a:p>
            <a:pPr algn="ctr"/>
            <a:r>
              <a:rPr lang="fr-FR" dirty="0"/>
              <a:t>Http Headers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Authorization</a:t>
            </a:r>
            <a:r>
              <a:rPr lang="fr-FR" dirty="0"/>
              <a:t>=Basic &lt;</a:t>
            </a:r>
            <a:r>
              <a:rPr lang="fr-FR" dirty="0" err="1"/>
              <a:t>user:pass</a:t>
            </a:r>
            <a:r>
              <a:rPr lang="fr-FR" dirty="0"/>
              <a:t>&gt;"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Authorization</a:t>
            </a:r>
            <a:r>
              <a:rPr lang="fr-FR" dirty="0"/>
              <a:t>=</a:t>
            </a:r>
            <a:r>
              <a:rPr lang="fr-FR" dirty="0" err="1"/>
              <a:t>Bearer</a:t>
            </a:r>
            <a:r>
              <a:rPr lang="fr-FR" dirty="0"/>
              <a:t> &lt;</a:t>
            </a:r>
            <a:r>
              <a:rPr lang="fr-FR" dirty="0" err="1"/>
              <a:t>token</a:t>
            </a:r>
            <a:r>
              <a:rPr lang="fr-FR" dirty="0"/>
              <a:t>&gt;"</a:t>
            </a:r>
            <a:br>
              <a:rPr lang="fr-FR" dirty="0"/>
            </a:b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EE1C3-0DBA-5AA6-FC49-499BD8CD3A74}"/>
              </a:ext>
            </a:extLst>
          </p:cNvPr>
          <p:cNvSpPr txBox="1"/>
          <p:nvPr/>
        </p:nvSpPr>
        <p:spPr>
          <a:xfrm>
            <a:off x="1846599" y="3639235"/>
            <a:ext cx="849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$ </a:t>
            </a:r>
            <a:r>
              <a:rPr lang="fr-FR" sz="3600" dirty="0" err="1"/>
              <a:t>curl</a:t>
            </a:r>
            <a:r>
              <a:rPr lang="fr-FR" sz="3600" dirty="0"/>
              <a:t> -v  </a:t>
            </a:r>
            <a:r>
              <a:rPr lang="fr-FR" sz="3600" b="1" dirty="0"/>
              <a:t>-u </a:t>
            </a:r>
            <a:r>
              <a:rPr lang="fr-FR" sz="3600" b="1" dirty="0" err="1"/>
              <a:t>user:pass</a:t>
            </a:r>
            <a:r>
              <a:rPr lang="fr-FR" sz="3600" b="1" dirty="0"/>
              <a:t> </a:t>
            </a:r>
            <a:r>
              <a:rPr lang="fr-FR" sz="3600" dirty="0"/>
              <a:t>  http://localhost:8080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5D166C-5054-A3CD-242F-EACBE24B0090}"/>
              </a:ext>
            </a:extLst>
          </p:cNvPr>
          <p:cNvSpPr/>
          <p:nvPr/>
        </p:nvSpPr>
        <p:spPr>
          <a:xfrm rot="1898227">
            <a:off x="4998720" y="4638167"/>
            <a:ext cx="1478280" cy="472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5D18A-D6E8-FB47-2D2C-F3150639222D}"/>
              </a:ext>
            </a:extLst>
          </p:cNvPr>
          <p:cNvSpPr txBox="1"/>
          <p:nvPr/>
        </p:nvSpPr>
        <p:spPr>
          <a:xfrm>
            <a:off x="4602480" y="5463209"/>
            <a:ext cx="731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password</a:t>
            </a:r>
            <a:r>
              <a:rPr lang="fr-FR" sz="2800" dirty="0"/>
              <a:t> in Base64 (~</a:t>
            </a:r>
            <a:r>
              <a:rPr lang="fr-FR" sz="2800" dirty="0" err="1"/>
              <a:t>clear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r>
              <a:rPr lang="fr-FR" sz="2800" dirty="0"/>
              <a:t>)  on Http Header</a:t>
            </a:r>
          </a:p>
        </p:txBody>
      </p:sp>
    </p:spTree>
    <p:extLst>
      <p:ext uri="{BB962C8B-B14F-4D97-AF65-F5344CB8AC3E}">
        <p14:creationId xmlns:p14="http://schemas.microsoft.com/office/powerpoint/2010/main" val="218276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C582-5FE5-4E7E-47A2-AA8F00A7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13"/>
            <a:ext cx="10515600" cy="1110485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"Basic &lt;Base64(</a:t>
            </a:r>
            <a:r>
              <a:rPr lang="fr-FR" dirty="0" err="1"/>
              <a:t>user:password</a:t>
            </a:r>
            <a:r>
              <a:rPr lang="fr-FR" dirty="0"/>
              <a:t>)&gt;"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791EC-485D-FE89-FA4B-88C9F2C9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1356360"/>
            <a:ext cx="7500031" cy="3624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76DAE-1E02-A076-BD93-D2959898AABC}"/>
              </a:ext>
            </a:extLst>
          </p:cNvPr>
          <p:cNvSpPr/>
          <p:nvPr/>
        </p:nvSpPr>
        <p:spPr>
          <a:xfrm>
            <a:off x="3764280" y="3215640"/>
            <a:ext cx="202692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C58B9-2353-F73E-6908-B0C55008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45" y="5428188"/>
            <a:ext cx="7569803" cy="1110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5585ED-734E-41B3-34C8-3CC2D28FF899}"/>
              </a:ext>
            </a:extLst>
          </p:cNvPr>
          <p:cNvSpPr/>
          <p:nvPr/>
        </p:nvSpPr>
        <p:spPr>
          <a:xfrm>
            <a:off x="6096000" y="5556710"/>
            <a:ext cx="288036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FCD769-2A6D-1BD6-6A1D-633438D8DEBC}"/>
              </a:ext>
            </a:extLst>
          </p:cNvPr>
          <p:cNvSpPr/>
          <p:nvPr/>
        </p:nvSpPr>
        <p:spPr>
          <a:xfrm>
            <a:off x="4602480" y="6066155"/>
            <a:ext cx="211836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B0D98-9D86-3C68-D83C-0BA062A4D1F7}"/>
              </a:ext>
            </a:extLst>
          </p:cNvPr>
          <p:cNvSpPr/>
          <p:nvPr/>
        </p:nvSpPr>
        <p:spPr>
          <a:xfrm>
            <a:off x="2331720" y="1274223"/>
            <a:ext cx="143256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316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FEA2-7F99-A169-FCB4-DDF4761C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:  Un-</a:t>
            </a:r>
            <a:r>
              <a:rPr lang="fr-FR" dirty="0" err="1"/>
              <a:t>authenticated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1369D-BD1D-1AC7-3AE0-E43E4590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35" y="1736408"/>
            <a:ext cx="8639387" cy="3357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797DC-7959-A205-F1A0-0CCC4DEA1C5C}"/>
              </a:ext>
            </a:extLst>
          </p:cNvPr>
          <p:cNvSpPr/>
          <p:nvPr/>
        </p:nvSpPr>
        <p:spPr>
          <a:xfrm>
            <a:off x="2484120" y="4621455"/>
            <a:ext cx="435864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99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AG-</a:t>
            </a:r>
            <a:r>
              <a:rPr lang="fr-FR" dirty="0" err="1"/>
              <a:t>Grid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26ECB-5599-E1FA-17A7-BFC81C20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1239984"/>
            <a:ext cx="6463045" cy="51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18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FEA2-7F99-A169-FCB4-DDF4761C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8955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... 401</a:t>
            </a:r>
            <a:br>
              <a:rPr lang="fr-FR" dirty="0"/>
            </a:br>
            <a:r>
              <a:rPr lang="fr-FR" dirty="0"/>
              <a:t>( no </a:t>
            </a:r>
            <a:r>
              <a:rPr lang="fr-FR" dirty="0" err="1"/>
              <a:t>password</a:t>
            </a:r>
            <a:r>
              <a:rPr lang="fr-FR" dirty="0"/>
              <a:t>,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, </a:t>
            </a:r>
            <a:r>
              <a:rPr lang="fr-FR" dirty="0" err="1"/>
              <a:t>bad</a:t>
            </a:r>
            <a:r>
              <a:rPr lang="fr-FR" dirty="0"/>
              <a:t> user, or </a:t>
            </a:r>
            <a:r>
              <a:rPr lang="fr-FR" dirty="0" err="1"/>
              <a:t>unauthorized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80BCD-7A8A-D2BC-6613-0384DF28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2546789"/>
            <a:ext cx="7621064" cy="280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797DC-7959-A205-F1A0-0CCC4DEA1C5C}"/>
              </a:ext>
            </a:extLst>
          </p:cNvPr>
          <p:cNvSpPr/>
          <p:nvPr/>
        </p:nvSpPr>
        <p:spPr>
          <a:xfrm>
            <a:off x="2438400" y="4920810"/>
            <a:ext cx="3154680" cy="4267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20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80B0-42C1-AE4E-4149-7DE9A1C3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34632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of Login in </a:t>
            </a:r>
            <a:r>
              <a:rPr lang="fr-FR" dirty="0" err="1"/>
              <a:t>Jhipster</a:t>
            </a:r>
            <a:br>
              <a:rPr lang="fr-FR" dirty="0"/>
            </a:br>
            <a:r>
              <a:rPr lang="fr-FR" dirty="0"/>
              <a:t>( if time ok ? )</a:t>
            </a:r>
          </a:p>
        </p:txBody>
      </p:sp>
    </p:spTree>
    <p:extLst>
      <p:ext uri="{BB962C8B-B14F-4D97-AF65-F5344CB8AC3E}">
        <p14:creationId xmlns:p14="http://schemas.microsoft.com/office/powerpoint/2010/main" val="752721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112295" y="4854543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640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A4F1-FEC6-96C4-2683-3025F8A3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/>
          <a:lstStyle/>
          <a:p>
            <a:pPr algn="ctr"/>
            <a:r>
              <a:rPr lang="fr-FR" dirty="0" err="1"/>
              <a:t>RxJs</a:t>
            </a:r>
            <a:r>
              <a:rPr lang="fr-FR" dirty="0"/>
              <a:t> : </a:t>
            </a:r>
            <a:r>
              <a:rPr lang="fr-FR" dirty="0" err="1"/>
              <a:t>Asynchronous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Observable &amp; </a:t>
            </a:r>
            <a:r>
              <a:rPr lang="fr-FR" dirty="0" err="1"/>
              <a:t>Subscribe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strike="sngStrike" dirty="0" err="1"/>
              <a:t>Complex</a:t>
            </a:r>
            <a:r>
              <a:rPr lang="fr-FR" dirty="0"/>
              <a:t> </a:t>
            </a:r>
            <a:r>
              <a:rPr lang="fr-FR" dirty="0" err="1"/>
              <a:t>Powerful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F94AA-D9D7-008A-4145-F1356C0A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6047"/>
            <a:ext cx="9418320" cy="37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8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C042-E59E-A783-371E-CC907D88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RxJs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: </a:t>
            </a:r>
            <a:r>
              <a:rPr lang="fr-FR" dirty="0" err="1"/>
              <a:t>map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FFB83-8319-5FBD-E779-08D8FD66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1018693"/>
            <a:ext cx="7772852" cy="58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9E78-7AD1-843D-35BA-A86D63F8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55"/>
            <a:ext cx="10515600" cy="2965216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usage: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unchecked</a:t>
            </a:r>
            <a:r>
              <a:rPr lang="fr-FR" dirty="0"/>
              <a:t> JSON" DTO interface  </a:t>
            </a:r>
            <a:br>
              <a:rPr lang="fr-FR" dirty="0"/>
            </a:br>
            <a:r>
              <a:rPr lang="fr-FR" dirty="0"/>
              <a:t>-</a:t>
            </a:r>
            <a:r>
              <a:rPr lang="fr-FR" dirty="0" err="1"/>
              <a:t>map</a:t>
            </a:r>
            <a:r>
              <a:rPr lang="fr-FR" dirty="0"/>
              <a:t>-&gt;  </a:t>
            </a:r>
            <a:br>
              <a:rPr lang="fr-FR" dirty="0"/>
            </a:br>
            <a:r>
              <a:rPr lang="fr-FR" dirty="0"/>
              <a:t>type-</a:t>
            </a:r>
            <a:r>
              <a:rPr lang="fr-FR" dirty="0" err="1"/>
              <a:t>safe</a:t>
            </a:r>
            <a:r>
              <a:rPr lang="fr-FR" dirty="0"/>
              <a:t> "Model" class</a:t>
            </a:r>
          </a:p>
        </p:txBody>
      </p:sp>
    </p:spTree>
    <p:extLst>
      <p:ext uri="{BB962C8B-B14F-4D97-AF65-F5344CB8AC3E}">
        <p14:creationId xmlns:p14="http://schemas.microsoft.com/office/powerpoint/2010/main" val="3442746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4B9F-7D8D-0379-3087-5E758DF6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5806"/>
          </a:xfrm>
        </p:spPr>
        <p:txBody>
          <a:bodyPr/>
          <a:lstStyle/>
          <a:p>
            <a:pPr algn="ctr"/>
            <a:r>
              <a:rPr lang="fr-FR" dirty="0" err="1"/>
              <a:t>Some</a:t>
            </a:r>
            <a:r>
              <a:rPr lang="fr-FR" dirty="0"/>
              <a:t>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Reasons</a:t>
            </a:r>
            <a:r>
              <a:rPr lang="fr-FR" dirty="0"/>
              <a:t> to </a:t>
            </a:r>
            <a:br>
              <a:rPr lang="fr-FR" dirty="0"/>
            </a:br>
            <a:r>
              <a:rPr lang="fr-FR" dirty="0"/>
              <a:t>re-</a:t>
            </a:r>
            <a:r>
              <a:rPr lang="fr-FR" dirty="0" err="1"/>
              <a:t>define</a:t>
            </a:r>
            <a:r>
              <a:rPr lang="fr-FR" dirty="0"/>
              <a:t> class on client-</a:t>
            </a:r>
            <a:r>
              <a:rPr lang="fr-FR" dirty="0" err="1"/>
              <a:t>side</a:t>
            </a:r>
            <a:br>
              <a:rPr lang="fr-FR" dirty="0"/>
            </a:br>
            <a:r>
              <a:rPr lang="fr-FR" dirty="0"/>
              <a:t>for DTO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2EC80-81D7-6DC7-73B9-814FA7DE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14" y="2763428"/>
            <a:ext cx="4629796" cy="25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019E3-C1AD-5335-B8CE-5D2DEE89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72" y="3518892"/>
            <a:ext cx="1971950" cy="6287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9FA200-346F-1061-671D-3B09C71729B3}"/>
              </a:ext>
            </a:extLst>
          </p:cNvPr>
          <p:cNvSpPr/>
          <p:nvPr/>
        </p:nvSpPr>
        <p:spPr>
          <a:xfrm>
            <a:off x="5128342" y="3655193"/>
            <a:ext cx="933651" cy="356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AAE52-D282-514B-A8C8-5F8B7AD1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835" y="5694971"/>
            <a:ext cx="1781424" cy="7906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80B493-178A-0BFF-82FF-F08B0512D318}"/>
              </a:ext>
            </a:extLst>
          </p:cNvPr>
          <p:cNvSpPr/>
          <p:nvPr/>
        </p:nvSpPr>
        <p:spPr>
          <a:xfrm>
            <a:off x="5128342" y="5912245"/>
            <a:ext cx="933651" cy="356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4D4162-B997-3E0D-F913-9CB3AAA82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35" y="5694971"/>
            <a:ext cx="465837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3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0E70-57C5-109D-6F8E-68C3ECA4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Calling </a:t>
            </a:r>
            <a:r>
              <a:rPr lang="fr-FR" dirty="0" err="1"/>
              <a:t>RxJs</a:t>
            </a:r>
            <a:r>
              <a:rPr lang="fr-FR" dirty="0"/>
              <a:t>:  .pipe(</a:t>
            </a:r>
            <a:r>
              <a:rPr lang="fr-FR" dirty="0" err="1"/>
              <a:t>map</a:t>
            </a:r>
            <a:r>
              <a:rPr lang="fr-FR" dirty="0"/>
              <a:t>(x =&gt; </a:t>
            </a:r>
            <a:r>
              <a:rPr lang="fr-FR" dirty="0" err="1"/>
              <a:t>tranform</a:t>
            </a:r>
            <a:r>
              <a:rPr lang="fr-FR" dirty="0"/>
              <a:t>(x)))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5450-2010-A3E1-2F52-652B7E0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58" y="3063556"/>
            <a:ext cx="8740113" cy="14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23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1F67-4317-5933-119A-7505EEA9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"/>
            <a:ext cx="10515600" cy="1081459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Example </a:t>
            </a:r>
            <a:r>
              <a:rPr lang="fr-FR" dirty="0" err="1"/>
              <a:t>RxJs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: </a:t>
            </a:r>
            <a:r>
              <a:rPr lang="fr-FR" dirty="0" err="1"/>
              <a:t>debounceTime</a:t>
            </a:r>
            <a:r>
              <a:rPr lang="fr-FR" dirty="0"/>
              <a:t>(</a:t>
            </a:r>
            <a:r>
              <a:rPr lang="fr-FR" dirty="0" err="1"/>
              <a:t>millis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8355-0A75-E619-3F47-39D2316E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22" y="1193072"/>
            <a:ext cx="6740875" cy="56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96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0FC8-1D5A-4CEA-E589-26F1BD0D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74315"/>
          </a:xfrm>
        </p:spPr>
        <p:txBody>
          <a:bodyPr/>
          <a:lstStyle/>
          <a:p>
            <a:pPr algn="ctr"/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debounceTime</a:t>
            </a:r>
            <a:r>
              <a:rPr lang="fr-FR" dirty="0"/>
              <a:t>()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Auto-completion</a:t>
            </a:r>
            <a:r>
              <a:rPr lang="fr-FR" dirty="0"/>
              <a:t> -&gt; trigger http Call(s)</a:t>
            </a:r>
            <a:br>
              <a:rPr lang="fr-FR" dirty="0"/>
            </a:br>
            <a:r>
              <a:rPr lang="fr-FR" dirty="0"/>
              <a:t>but NOT for </a:t>
            </a:r>
            <a:r>
              <a:rPr lang="fr-FR" dirty="0" err="1"/>
              <a:t>each</a:t>
            </a:r>
            <a:r>
              <a:rPr lang="fr-FR" dirty="0"/>
              <a:t> char </a:t>
            </a:r>
            <a:r>
              <a:rPr lang="fr-FR" dirty="0" err="1"/>
              <a:t>typed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2A60F-184A-CDBB-78F5-160087B93F1D}"/>
              </a:ext>
            </a:extLst>
          </p:cNvPr>
          <p:cNvSpPr txBox="1"/>
          <p:nvPr/>
        </p:nvSpPr>
        <p:spPr>
          <a:xfrm>
            <a:off x="2281187" y="3339967"/>
            <a:ext cx="74710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yourAngularField</a:t>
            </a:r>
            <a:r>
              <a:rPr lang="fr-FR" sz="2400" dirty="0"/>
              <a:t>$ : Observable&lt;string&gt; =  ....</a:t>
            </a:r>
          </a:p>
          <a:p>
            <a:endParaRPr lang="fr-FR" sz="2400" dirty="0"/>
          </a:p>
          <a:p>
            <a:r>
              <a:rPr lang="fr-FR" sz="2400" dirty="0" err="1"/>
              <a:t>yourAngularField</a:t>
            </a:r>
            <a:r>
              <a:rPr lang="fr-FR" sz="2400" dirty="0"/>
              <a:t>$</a:t>
            </a:r>
            <a:br>
              <a:rPr lang="fr-FR" sz="2400" dirty="0"/>
            </a:br>
            <a:r>
              <a:rPr lang="fr-FR" sz="2400" dirty="0"/>
              <a:t>      </a:t>
            </a:r>
            <a:r>
              <a:rPr lang="fr-FR" sz="2400" b="1" dirty="0">
                <a:solidFill>
                  <a:srgbClr val="00B050"/>
                </a:solidFill>
              </a:rPr>
              <a:t>.pipe(</a:t>
            </a:r>
            <a:r>
              <a:rPr lang="fr-FR" sz="2400" b="1" dirty="0" err="1">
                <a:solidFill>
                  <a:srgbClr val="00B050"/>
                </a:solidFill>
              </a:rPr>
              <a:t>debounce</a:t>
            </a:r>
            <a:r>
              <a:rPr lang="fr-FR" sz="2400" b="1" dirty="0">
                <a:solidFill>
                  <a:srgbClr val="00B050"/>
                </a:solidFill>
              </a:rPr>
              <a:t>(300))</a:t>
            </a:r>
          </a:p>
          <a:p>
            <a:r>
              <a:rPr lang="fr-FR" sz="2400" b="1" dirty="0">
                <a:solidFill>
                  <a:srgbClr val="00B050"/>
                </a:solidFill>
              </a:rPr>
              <a:t>      </a:t>
            </a:r>
            <a:r>
              <a:rPr lang="fr-FR" sz="2400" b="1" dirty="0">
                <a:solidFill>
                  <a:srgbClr val="FF0000"/>
                </a:solidFill>
              </a:rPr>
              <a:t>// ... more </a:t>
            </a:r>
            <a:r>
              <a:rPr lang="fr-FR" sz="2400" b="1" dirty="0" err="1">
                <a:solidFill>
                  <a:srgbClr val="FF0000"/>
                </a:solidFill>
              </a:rPr>
              <a:t>rxjs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operators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needed</a:t>
            </a:r>
            <a:r>
              <a:rPr lang="fr-FR" sz="2400" b="1" dirty="0">
                <a:solidFill>
                  <a:srgbClr val="FF0000"/>
                </a:solidFill>
              </a:rPr>
              <a:t> (</a:t>
            </a:r>
            <a:r>
              <a:rPr lang="fr-FR" sz="2400" b="1" dirty="0" err="1">
                <a:solidFill>
                  <a:srgbClr val="FF0000"/>
                </a:solidFill>
              </a:rPr>
              <a:t>cf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next</a:t>
            </a:r>
            <a:r>
              <a:rPr lang="fr-FR" sz="2400" b="1" dirty="0">
                <a:solidFill>
                  <a:srgbClr val="FF0000"/>
                </a:solidFill>
              </a:rPr>
              <a:t> slide) </a:t>
            </a:r>
          </a:p>
          <a:p>
            <a:r>
              <a:rPr lang="fr-FR" sz="2400" dirty="0"/>
              <a:t>      .</a:t>
            </a:r>
            <a:r>
              <a:rPr lang="fr-FR" sz="2400" dirty="0" err="1"/>
              <a:t>subscribe</a:t>
            </a:r>
            <a:r>
              <a:rPr lang="fr-FR" sz="2400" dirty="0"/>
              <a:t>(x =&gt; {</a:t>
            </a:r>
            <a:br>
              <a:rPr lang="fr-FR" sz="2400" dirty="0"/>
            </a:br>
            <a:r>
              <a:rPr lang="fr-FR" sz="2400" dirty="0"/>
              <a:t>           // </a:t>
            </a:r>
            <a:r>
              <a:rPr lang="fr-FR" sz="2400" dirty="0" err="1"/>
              <a:t>handle</a:t>
            </a:r>
            <a:r>
              <a:rPr lang="fr-FR" sz="2400" dirty="0"/>
              <a:t> </a:t>
            </a:r>
            <a:r>
              <a:rPr lang="fr-FR" sz="2400" dirty="0" err="1"/>
              <a:t>field</a:t>
            </a:r>
            <a:r>
              <a:rPr lang="fr-FR" sz="2400" dirty="0"/>
              <a:t> change, </a:t>
            </a:r>
            <a:r>
              <a:rPr lang="fr-FR" sz="2400" dirty="0" err="1"/>
              <a:t>example</a:t>
            </a:r>
            <a:r>
              <a:rPr lang="fr-FR" sz="2400" dirty="0"/>
              <a:t> for </a:t>
            </a:r>
            <a:r>
              <a:rPr lang="fr-FR" sz="2400" dirty="0" err="1"/>
              <a:t>auto-completion</a:t>
            </a:r>
            <a:br>
              <a:rPr lang="fr-FR" sz="2400" dirty="0"/>
            </a:br>
            <a:r>
              <a:rPr lang="fr-FR" sz="2400" dirty="0"/>
              <a:t>      });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860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https://ag-grid.com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20271-29BD-B11C-8182-A410B88D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1372384"/>
            <a:ext cx="10320337" cy="52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3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0ED2-E282-3107-09C7-ED799AE2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...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 .</a:t>
            </a:r>
            <a:r>
              <a:rPr lang="fr-FR" dirty="0" err="1"/>
              <a:t>distinctUntilChanged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switchMap</a:t>
            </a:r>
            <a:r>
              <a:rPr lang="fr-FR" dirty="0"/>
              <a:t>()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DCC07-F1C2-640E-1535-71DC380254D5}"/>
              </a:ext>
            </a:extLst>
          </p:cNvPr>
          <p:cNvSpPr txBox="1"/>
          <p:nvPr/>
        </p:nvSpPr>
        <p:spPr>
          <a:xfrm>
            <a:off x="152400" y="2419573"/>
            <a:ext cx="885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https://stackblitz.com/edit/</a:t>
            </a:r>
            <a:br>
              <a:rPr lang="fr-FR" sz="2400" dirty="0"/>
            </a:br>
            <a:r>
              <a:rPr lang="fr-FR" sz="2400" dirty="0" err="1"/>
              <a:t>autocomplete</a:t>
            </a:r>
            <a:r>
              <a:rPr lang="fr-FR" sz="2400" dirty="0"/>
              <a:t>-suggestions-</a:t>
            </a:r>
            <a:r>
              <a:rPr lang="fr-FR" sz="2400" dirty="0" err="1"/>
              <a:t>seach</a:t>
            </a:r>
            <a:r>
              <a:rPr lang="fr-FR" sz="2400" dirty="0"/>
              <a:t>-</a:t>
            </a:r>
            <a:r>
              <a:rPr lang="fr-FR" sz="2400" dirty="0" err="1"/>
              <a:t>with-debouncing</a:t>
            </a:r>
            <a:br>
              <a:rPr lang="fr-FR" sz="2400" dirty="0"/>
            </a:br>
            <a:r>
              <a:rPr lang="fr-FR" sz="2400" dirty="0"/>
              <a:t>?file=src%2Fapp%2Fapp.component.ts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EA61A-53AE-6E72-CF2D-95626A86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33" y="1690688"/>
            <a:ext cx="5426667" cy="50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9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112295" y="4854543"/>
            <a:ext cx="1143000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C070-6B58-8988-7CBE-4183F1CD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NG-Prime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C517A-7862-6C4A-00B7-4E80CE4E7A33}"/>
              </a:ext>
            </a:extLst>
          </p:cNvPr>
          <p:cNvSpPr txBox="1"/>
          <p:nvPr/>
        </p:nvSpPr>
        <p:spPr>
          <a:xfrm>
            <a:off x="1049364" y="2441050"/>
            <a:ext cx="10692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Doing</a:t>
            </a:r>
            <a:r>
              <a:rPr lang="fr-FR" sz="3600" dirty="0"/>
              <a:t> Rich web components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Difficult</a:t>
            </a:r>
            <a:r>
              <a:rPr lang="fr-FR" sz="3600" dirty="0"/>
              <a:t>   (and not </a:t>
            </a:r>
            <a:r>
              <a:rPr lang="fr-FR" sz="3600" dirty="0" err="1"/>
              <a:t>funny</a:t>
            </a:r>
            <a:r>
              <a:rPr lang="fr-FR" sz="3600" dirty="0"/>
              <a:t>)</a:t>
            </a:r>
          </a:p>
          <a:p>
            <a:endParaRPr lang="fr-FR" sz="3600" dirty="0"/>
          </a:p>
          <a:p>
            <a:r>
              <a:rPr lang="fr-FR" sz="3600" dirty="0" err="1"/>
              <a:t>Leave</a:t>
            </a:r>
            <a:r>
              <a:rPr lang="fr-FR" sz="3600" dirty="0"/>
              <a:t> </a:t>
            </a:r>
            <a:r>
              <a:rPr lang="fr-FR" sz="3600" dirty="0" err="1"/>
              <a:t>it</a:t>
            </a:r>
            <a:r>
              <a:rPr lang="fr-FR" sz="3600" dirty="0"/>
              <a:t> to Experts !!</a:t>
            </a:r>
          </a:p>
          <a:p>
            <a:endParaRPr lang="fr-FR" sz="3600" dirty="0"/>
          </a:p>
          <a:p>
            <a:r>
              <a:rPr lang="fr-FR" sz="3600" dirty="0"/>
              <a:t>Re-use code, do not re-</a:t>
            </a:r>
            <a:r>
              <a:rPr lang="fr-FR" sz="3600" dirty="0" err="1"/>
              <a:t>invent</a:t>
            </a:r>
            <a:r>
              <a:rPr lang="fr-FR" sz="3600" dirty="0"/>
              <a:t> the Wheel</a:t>
            </a:r>
          </a:p>
        </p:txBody>
      </p:sp>
    </p:spTree>
    <p:extLst>
      <p:ext uri="{BB962C8B-B14F-4D97-AF65-F5344CB8AC3E}">
        <p14:creationId xmlns:p14="http://schemas.microsoft.com/office/powerpoint/2010/main" val="2139535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1301-E3FC-043C-5F43-9C42E874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https://primeng.org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9BB48-82F8-4F0A-2FF0-ED66FB67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8" y="1325918"/>
            <a:ext cx="8148877" cy="54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D7DF-28E1-34FA-0534-FEE59BD7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79"/>
            <a:ext cx="10515600" cy="847022"/>
          </a:xfrm>
        </p:spPr>
        <p:txBody>
          <a:bodyPr/>
          <a:lstStyle/>
          <a:p>
            <a:r>
              <a:rPr lang="fr-FR" dirty="0"/>
              <a:t>https://github.com/primefaces/primeng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B3C60-B32E-F884-3BCC-770F3F0F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64" y="3895498"/>
            <a:ext cx="4725812" cy="2962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ADEEA-1ABF-019C-7129-D8193406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52" y="952901"/>
            <a:ext cx="732911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3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C3E8-8010-FA44-8B49-C971FBB2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(alternatives to) Prime-NG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94412-CCB3-2FF5-0595-2F092E70F679}"/>
              </a:ext>
            </a:extLst>
          </p:cNvPr>
          <p:cNvSpPr txBox="1"/>
          <p:nvPr/>
        </p:nvSpPr>
        <p:spPr>
          <a:xfrm>
            <a:off x="2290812" y="2608446"/>
            <a:ext cx="870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ng-bootstrap</a:t>
            </a:r>
            <a:r>
              <a:rPr lang="fr-FR" sz="2400" dirty="0"/>
              <a:t> components  (but </a:t>
            </a: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low</a:t>
            </a:r>
            <a:r>
              <a:rPr lang="fr-FR" sz="2400" dirty="0"/>
              <a:t> </a:t>
            </a:r>
            <a:r>
              <a:rPr lang="fr-FR" sz="2400" dirty="0" err="1"/>
              <a:t>level</a:t>
            </a:r>
            <a:r>
              <a:rPr lang="fr-FR" sz="2400" dirty="0"/>
              <a:t>, not </a:t>
            </a:r>
            <a:r>
              <a:rPr lang="fr-FR" sz="2400" dirty="0" err="1"/>
              <a:t>so</a:t>
            </a:r>
            <a:r>
              <a:rPr lang="fr-FR" sz="2400" dirty="0"/>
              <a:t> </a:t>
            </a:r>
            <a:r>
              <a:rPr lang="fr-FR" sz="2400" dirty="0" err="1"/>
              <a:t>rich</a:t>
            </a:r>
            <a:r>
              <a:rPr lang="fr-FR" sz="2400" dirty="0"/>
              <a:t> </a:t>
            </a:r>
            <a:r>
              <a:rPr lang="fr-FR" sz="2400" dirty="0" err="1"/>
              <a:t>behaviors</a:t>
            </a:r>
            <a:r>
              <a:rPr lang="fr-FR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1C5FA-E3C9-9DC4-A790-BF2930FD41BA}"/>
              </a:ext>
            </a:extLst>
          </p:cNvPr>
          <p:cNvSpPr txBox="1"/>
          <p:nvPr/>
        </p:nvSpPr>
        <p:spPr>
          <a:xfrm>
            <a:off x="2290812" y="3557057"/>
            <a:ext cx="7969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tons of </a:t>
            </a:r>
            <a:r>
              <a:rPr lang="fr-FR" sz="2400" dirty="0" err="1"/>
              <a:t>npm</a:t>
            </a:r>
            <a:r>
              <a:rPr lang="fr-FR" sz="2400" dirty="0"/>
              <a:t> </a:t>
            </a:r>
            <a:r>
              <a:rPr lang="fr-FR" sz="2400" dirty="0" err="1"/>
              <a:t>libraries</a:t>
            </a:r>
            <a:r>
              <a:rPr lang="fr-FR" sz="2400" dirty="0"/>
              <a:t> ... but </a:t>
            </a:r>
            <a:r>
              <a:rPr lang="fr-FR" sz="2400" dirty="0" err="1"/>
              <a:t>you</a:t>
            </a:r>
            <a:r>
              <a:rPr lang="fr-FR" sz="2400" dirty="0"/>
              <a:t> have a patchwork of CSS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CD0C1-8F9E-21CE-0A15-245F49229298}"/>
              </a:ext>
            </a:extLst>
          </p:cNvPr>
          <p:cNvSpPr txBox="1"/>
          <p:nvPr/>
        </p:nvSpPr>
        <p:spPr>
          <a:xfrm>
            <a:off x="2301231" y="4505668"/>
            <a:ext cx="616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Google </a:t>
            </a:r>
            <a:r>
              <a:rPr lang="fr-FR" sz="2400" dirty="0" err="1"/>
              <a:t>Material</a:t>
            </a:r>
            <a:r>
              <a:rPr lang="fr-FR" sz="2400" dirty="0"/>
              <a:t> Design </a:t>
            </a:r>
            <a:r>
              <a:rPr lang="fr-FR" sz="2400" dirty="0" err="1"/>
              <a:t>WebComponent</a:t>
            </a:r>
            <a:r>
              <a:rPr lang="fr-FR" sz="2400" dirty="0"/>
              <a:t> </a:t>
            </a:r>
            <a:r>
              <a:rPr lang="fr-FR" sz="2400" dirty="0" err="1"/>
              <a:t>library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BB630-0356-6CFF-CFBB-2FC8D764A07E}"/>
              </a:ext>
            </a:extLst>
          </p:cNvPr>
          <p:cNvSpPr txBox="1"/>
          <p:nvPr/>
        </p:nvSpPr>
        <p:spPr>
          <a:xfrm>
            <a:off x="2301231" y="5301706"/>
            <a:ext cx="719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own</a:t>
            </a:r>
            <a:r>
              <a:rPr lang="fr-FR" sz="2400" dirty="0"/>
              <a:t> </a:t>
            </a:r>
            <a:r>
              <a:rPr lang="fr-FR" sz="2400" dirty="0" err="1"/>
              <a:t>company</a:t>
            </a:r>
            <a:r>
              <a:rPr lang="fr-FR" sz="2400" dirty="0"/>
              <a:t> </a:t>
            </a:r>
            <a:r>
              <a:rPr lang="fr-FR" sz="2400" dirty="0" err="1"/>
              <a:t>already</a:t>
            </a:r>
            <a:r>
              <a:rPr lang="fr-FR" sz="2400" dirty="0"/>
              <a:t> has </a:t>
            </a:r>
            <a:r>
              <a:rPr lang="fr-FR" sz="2400" dirty="0" err="1"/>
              <a:t>some</a:t>
            </a:r>
            <a:r>
              <a:rPr lang="fr-FR" sz="2400" dirty="0"/>
              <a:t> super cool toolkit ?</a:t>
            </a:r>
          </a:p>
        </p:txBody>
      </p:sp>
    </p:spTree>
    <p:extLst>
      <p:ext uri="{BB962C8B-B14F-4D97-AF65-F5344CB8AC3E}">
        <p14:creationId xmlns:p14="http://schemas.microsoft.com/office/powerpoint/2010/main" val="10129045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3087-CA1D-D2B0-2A35-F0BA37DF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E11B-2C5C-8D90-1CFA-80175A65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5351051"/>
          </a:xfrm>
        </p:spPr>
        <p:txBody>
          <a:bodyPr>
            <a:noAutofit/>
          </a:bodyPr>
          <a:lstStyle/>
          <a:p>
            <a:r>
              <a:rPr lang="fr-FR" sz="4000" dirty="0" err="1"/>
              <a:t>Some</a:t>
            </a:r>
            <a:r>
              <a:rPr lang="fr-FR" sz="4000" dirty="0"/>
              <a:t> Advanced </a:t>
            </a:r>
            <a:r>
              <a:rPr lang="fr-FR" sz="4000" dirty="0" err="1"/>
              <a:t>features</a:t>
            </a:r>
            <a:endParaRPr lang="fr-FR" sz="4000" dirty="0"/>
          </a:p>
          <a:p>
            <a:pPr lvl="1"/>
            <a:r>
              <a:rPr lang="fr-FR" sz="3600" dirty="0"/>
              <a:t>AG-</a:t>
            </a:r>
            <a:r>
              <a:rPr lang="fr-FR" sz="3600" dirty="0" err="1"/>
              <a:t>Grid</a:t>
            </a:r>
            <a:endParaRPr lang="fr-FR" sz="3600" dirty="0"/>
          </a:p>
          <a:p>
            <a:pPr lvl="1"/>
            <a:r>
              <a:rPr lang="fr-FR" sz="3600" dirty="0" err="1"/>
              <a:t>HighCharts</a:t>
            </a:r>
            <a:endParaRPr lang="fr-FR" sz="3600" dirty="0"/>
          </a:p>
          <a:p>
            <a:pPr lvl="1"/>
            <a:r>
              <a:rPr lang="fr-FR" sz="3600" dirty="0"/>
              <a:t>Code </a:t>
            </a:r>
            <a:r>
              <a:rPr lang="fr-FR" sz="3600" dirty="0" err="1"/>
              <a:t>Scafolding</a:t>
            </a:r>
            <a:endParaRPr lang="fr-FR" sz="3600" dirty="0"/>
          </a:p>
          <a:p>
            <a:pPr lvl="1"/>
            <a:r>
              <a:rPr lang="fr-FR" sz="3600" dirty="0" err="1"/>
              <a:t>Generating</a:t>
            </a:r>
            <a:r>
              <a:rPr lang="fr-FR" sz="3600" dirty="0"/>
              <a:t> (</a:t>
            </a:r>
            <a:r>
              <a:rPr lang="fr-FR" sz="3600" dirty="0" err="1"/>
              <a:t>Angular</a:t>
            </a:r>
            <a:r>
              <a:rPr lang="fr-FR" sz="3600" dirty="0"/>
              <a:t>) Client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Swagger</a:t>
            </a:r>
            <a:endParaRPr lang="fr-FR" sz="3600" dirty="0"/>
          </a:p>
          <a:p>
            <a:pPr lvl="1"/>
            <a:r>
              <a:rPr lang="fr-FR" sz="3600" dirty="0"/>
              <a:t>Security: Cookie, Login, OAuth2, JWT, ...</a:t>
            </a:r>
          </a:p>
          <a:p>
            <a:pPr lvl="1"/>
            <a:r>
              <a:rPr lang="fr-FR" sz="3600" dirty="0" err="1"/>
              <a:t>RxJs</a:t>
            </a:r>
            <a:r>
              <a:rPr lang="fr-FR" sz="3600" dirty="0"/>
              <a:t>, Auto </a:t>
            </a:r>
            <a:r>
              <a:rPr lang="fr-FR" sz="3600" dirty="0" err="1"/>
              <a:t>completion</a:t>
            </a:r>
            <a:r>
              <a:rPr lang="fr-FR" sz="3600" dirty="0"/>
              <a:t>, </a:t>
            </a:r>
            <a:r>
              <a:rPr lang="fr-FR" sz="3600" dirty="0" err="1"/>
              <a:t>ng</a:t>
            </a:r>
            <a:r>
              <a:rPr lang="fr-FR" sz="3600" dirty="0"/>
              <a:t>-prime</a:t>
            </a:r>
            <a:br>
              <a:rPr lang="fr-FR" sz="3600" dirty="0"/>
            </a:br>
            <a:endParaRPr lang="fr-FR" sz="3600" dirty="0"/>
          </a:p>
          <a:p>
            <a:r>
              <a:rPr lang="fr-FR" sz="4000" dirty="0"/>
              <a:t>Final </a:t>
            </a:r>
            <a:r>
              <a:rPr lang="fr-FR" sz="4000" dirty="0" err="1"/>
              <a:t>Words</a:t>
            </a:r>
            <a:endParaRPr lang="fr-FR" sz="4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AADB17-8F1B-E2DB-66D9-001DE5BA099D}"/>
              </a:ext>
            </a:extLst>
          </p:cNvPr>
          <p:cNvSpPr/>
          <p:nvPr/>
        </p:nvSpPr>
        <p:spPr>
          <a:xfrm>
            <a:off x="67377" y="5999951"/>
            <a:ext cx="770823" cy="384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041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A4F1-FEC6-96C4-2683-3025F8A3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Final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3F5EC-96F3-4902-B7C7-E27EE3DE1DC3}"/>
              </a:ext>
            </a:extLst>
          </p:cNvPr>
          <p:cNvSpPr txBox="1"/>
          <p:nvPr/>
        </p:nvSpPr>
        <p:spPr>
          <a:xfrm>
            <a:off x="3810000" y="3062863"/>
            <a:ext cx="3840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/>
              <a:t>Thank</a:t>
            </a:r>
            <a:r>
              <a:rPr lang="fr-FR" sz="4800" dirty="0"/>
              <a:t> </a:t>
            </a:r>
            <a:r>
              <a:rPr lang="fr-FR" sz="4800" dirty="0" err="1"/>
              <a:t>you</a:t>
            </a:r>
            <a:r>
              <a:rPr lang="fr-FR" sz="4800" dirty="0"/>
              <a:t> Tim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90573-5A69-E1F0-DB72-40B51F2F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000" y="98725"/>
            <a:ext cx="3501526" cy="67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5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3EB0-E025-A2C9-EE4A-6751551D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Render</a:t>
            </a:r>
            <a:r>
              <a:rPr lang="fr-FR" dirty="0"/>
              <a:t> to </a:t>
            </a:r>
            <a:r>
              <a:rPr lang="fr-FR" dirty="0" err="1"/>
              <a:t>Cesar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belongs</a:t>
            </a:r>
            <a:r>
              <a:rPr lang="fr-FR" dirty="0"/>
              <a:t> to </a:t>
            </a:r>
            <a:r>
              <a:rPr lang="fr-FR" dirty="0" err="1"/>
              <a:t>Cesar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B77AA-52A0-8F08-994D-B535DAAD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02" y="1690688"/>
            <a:ext cx="2943636" cy="4277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B1897-151C-B160-7ED9-93ECA8D6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1"/>
            <a:ext cx="8708502" cy="6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1CE8-1123-8428-06C9-9EC3C5A3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Fundamental</a:t>
            </a:r>
          </a:p>
        </p:txBody>
      </p:sp>
      <p:pic>
        <p:nvPicPr>
          <p:cNvPr id="4098" name="Picture 2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5EA97978-BA3B-A1CF-F415-7F1703E2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20" y="1874520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0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60C-1605-7E9F-EFD2-F72D052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13B5-B8C8-0699-B524-E1847945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36100"/>
            <a:ext cx="8874179" cy="52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56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885A-A2C8-5A79-828A-932DF456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1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8A40-F545-B007-3422-B2D18D9FBBD2}"/>
              </a:ext>
            </a:extLst>
          </p:cNvPr>
          <p:cNvSpPr txBox="1"/>
          <p:nvPr/>
        </p:nvSpPr>
        <p:spPr>
          <a:xfrm>
            <a:off x="4955458" y="3274142"/>
            <a:ext cx="183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JavaScript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AB9873-CD7F-FBA7-92B7-D2F27225B2FD}"/>
              </a:ext>
            </a:extLst>
          </p:cNvPr>
          <p:cNvCxnSpPr>
            <a:cxnSpLocks/>
          </p:cNvCxnSpPr>
          <p:nvPr/>
        </p:nvCxnSpPr>
        <p:spPr>
          <a:xfrm flipV="1">
            <a:off x="6791025" y="3065648"/>
            <a:ext cx="863388" cy="36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35A608-9B62-556D-77D4-D905CF12C3F9}"/>
              </a:ext>
            </a:extLst>
          </p:cNvPr>
          <p:cNvSpPr txBox="1"/>
          <p:nvPr/>
        </p:nvSpPr>
        <p:spPr>
          <a:xfrm>
            <a:off x="7256524" y="2234651"/>
            <a:ext cx="3446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an </a:t>
            </a:r>
            <a:r>
              <a:rPr lang="fr-FR" sz="2400" dirty="0" err="1"/>
              <a:t>Infamous</a:t>
            </a:r>
            <a:r>
              <a:rPr lang="fr-FR" sz="2400" dirty="0"/>
              <a:t>, </a:t>
            </a:r>
            <a:br>
              <a:rPr lang="fr-FR" sz="2400" dirty="0"/>
            </a:br>
            <a:r>
              <a:rPr lang="fr-FR" sz="2400" dirty="0" err="1"/>
              <a:t>Untyped</a:t>
            </a:r>
            <a:r>
              <a:rPr lang="fr-FR" sz="2400" dirty="0"/>
              <a:t>, Strange Langage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BE528B-417D-82DD-11A7-7840D32887FC}"/>
              </a:ext>
            </a:extLst>
          </p:cNvPr>
          <p:cNvCxnSpPr>
            <a:cxnSpLocks/>
          </p:cNvCxnSpPr>
          <p:nvPr/>
        </p:nvCxnSpPr>
        <p:spPr>
          <a:xfrm flipV="1">
            <a:off x="8506754" y="1807929"/>
            <a:ext cx="472774" cy="321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2826DB-1123-905F-B179-A1D1F9ACDCD2}"/>
              </a:ext>
            </a:extLst>
          </p:cNvPr>
          <p:cNvSpPr txBox="1"/>
          <p:nvPr/>
        </p:nvSpPr>
        <p:spPr>
          <a:xfrm>
            <a:off x="8086261" y="1376761"/>
            <a:ext cx="368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but </a:t>
            </a:r>
            <a:r>
              <a:rPr lang="fr-FR" sz="2000" dirty="0" err="1"/>
              <a:t>Used</a:t>
            </a:r>
            <a:r>
              <a:rPr lang="fr-FR" sz="2000" dirty="0"/>
              <a:t> </a:t>
            </a:r>
            <a:r>
              <a:rPr lang="fr-FR" sz="2000" dirty="0" err="1"/>
              <a:t>Everywhere</a:t>
            </a:r>
            <a:r>
              <a:rPr lang="fr-FR" sz="2000" dirty="0"/>
              <a:t> on the Web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29AF-2F26-D81C-B45F-4D2A315B0A46}"/>
              </a:ext>
            </a:extLst>
          </p:cNvPr>
          <p:cNvCxnSpPr>
            <a:cxnSpLocks/>
          </p:cNvCxnSpPr>
          <p:nvPr/>
        </p:nvCxnSpPr>
        <p:spPr>
          <a:xfrm>
            <a:off x="8506754" y="3065648"/>
            <a:ext cx="472774" cy="50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BD46EC-D8B1-6262-67FD-71BAF54BDE93}"/>
              </a:ext>
            </a:extLst>
          </p:cNvPr>
          <p:cNvSpPr txBox="1"/>
          <p:nvPr/>
        </p:nvSpPr>
        <p:spPr>
          <a:xfrm>
            <a:off x="7654413" y="3655874"/>
            <a:ext cx="435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TypeScript</a:t>
            </a:r>
            <a:r>
              <a:rPr lang="fr-FR" sz="2400" dirty="0"/>
              <a:t> as a super-set langage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E33EA6-EFE5-8D88-CB87-1572AB1498A8}"/>
              </a:ext>
            </a:extLst>
          </p:cNvPr>
          <p:cNvCxnSpPr>
            <a:cxnSpLocks/>
          </p:cNvCxnSpPr>
          <p:nvPr/>
        </p:nvCxnSpPr>
        <p:spPr>
          <a:xfrm>
            <a:off x="5933161" y="3929881"/>
            <a:ext cx="1289558" cy="84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FF7012-FB9B-FD9F-DA79-B11D310AF267}"/>
              </a:ext>
            </a:extLst>
          </p:cNvPr>
          <p:cNvSpPr txBox="1"/>
          <p:nvPr/>
        </p:nvSpPr>
        <p:spPr>
          <a:xfrm>
            <a:off x="7256524" y="4467795"/>
            <a:ext cx="337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functional</a:t>
            </a:r>
            <a:r>
              <a:rPr lang="fr-FR" sz="2400" dirty="0"/>
              <a:t> langage</a:t>
            </a:r>
          </a:p>
          <a:p>
            <a:r>
              <a:rPr lang="fr-FR" sz="2400" dirty="0" err="1"/>
              <a:t>well</a:t>
            </a:r>
            <a:r>
              <a:rPr lang="fr-FR" sz="2400" dirty="0"/>
              <a:t> </a:t>
            </a:r>
            <a:r>
              <a:rPr lang="fr-FR" sz="2400" dirty="0" err="1"/>
              <a:t>interfaced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JSON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8D4494-057F-1BDC-82FC-6CE969D1953D}"/>
              </a:ext>
            </a:extLst>
          </p:cNvPr>
          <p:cNvCxnSpPr>
            <a:cxnSpLocks/>
          </p:cNvCxnSpPr>
          <p:nvPr/>
        </p:nvCxnSpPr>
        <p:spPr>
          <a:xfrm flipH="1">
            <a:off x="4955458" y="3929881"/>
            <a:ext cx="574679" cy="703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CF41A6-453D-9481-51C0-8185C6F9C47A}"/>
              </a:ext>
            </a:extLst>
          </p:cNvPr>
          <p:cNvSpPr txBox="1"/>
          <p:nvPr/>
        </p:nvSpPr>
        <p:spPr>
          <a:xfrm>
            <a:off x="4092441" y="4727213"/>
            <a:ext cx="2100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Chrome "V8"</a:t>
            </a:r>
          </a:p>
          <a:p>
            <a:r>
              <a:rPr lang="fr-FR" sz="2400" dirty="0"/>
              <a:t>runtime engine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AC7FE-7C39-3AAF-39D9-EB2CC5A48CD0}"/>
              </a:ext>
            </a:extLst>
          </p:cNvPr>
          <p:cNvCxnSpPr>
            <a:cxnSpLocks/>
          </p:cNvCxnSpPr>
          <p:nvPr/>
        </p:nvCxnSpPr>
        <p:spPr>
          <a:xfrm flipH="1">
            <a:off x="3775931" y="5443682"/>
            <a:ext cx="333297" cy="46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868CFC-111A-F26F-C9F6-58FD66AAE2ED}"/>
              </a:ext>
            </a:extLst>
          </p:cNvPr>
          <p:cNvCxnSpPr>
            <a:cxnSpLocks/>
          </p:cNvCxnSpPr>
          <p:nvPr/>
        </p:nvCxnSpPr>
        <p:spPr>
          <a:xfrm>
            <a:off x="4392164" y="5464927"/>
            <a:ext cx="296850" cy="46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5D62430-CEE9-FD35-21FC-4B4ACE832B2B}"/>
              </a:ext>
            </a:extLst>
          </p:cNvPr>
          <p:cNvSpPr txBox="1"/>
          <p:nvPr/>
        </p:nvSpPr>
        <p:spPr>
          <a:xfrm>
            <a:off x="4689014" y="5650263"/>
            <a:ext cx="17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optimize</a:t>
            </a:r>
            <a:r>
              <a:rPr lang="fr-FR" sz="2400" dirty="0"/>
              <a:t> </a:t>
            </a:r>
            <a:r>
              <a:rPr lang="fr-FR" sz="2400" dirty="0" err="1"/>
              <a:t>js</a:t>
            </a:r>
            <a:r>
              <a:rPr lang="fr-FR" sz="2400" dirty="0"/>
              <a:t>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B9898-6445-C324-F902-B91130C0C8FE}"/>
              </a:ext>
            </a:extLst>
          </p:cNvPr>
          <p:cNvSpPr txBox="1"/>
          <p:nvPr/>
        </p:nvSpPr>
        <p:spPr>
          <a:xfrm>
            <a:off x="2319455" y="5812602"/>
            <a:ext cx="236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Debugger 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DevTools</a:t>
            </a:r>
            <a:r>
              <a:rPr lang="fr-FR" sz="2400" dirty="0"/>
              <a:t> &amp; IDE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E2DB7A-A836-48D6-F01E-4D9B6DC433E7}"/>
              </a:ext>
            </a:extLst>
          </p:cNvPr>
          <p:cNvCxnSpPr>
            <a:cxnSpLocks/>
          </p:cNvCxnSpPr>
          <p:nvPr/>
        </p:nvCxnSpPr>
        <p:spPr>
          <a:xfrm flipH="1" flipV="1">
            <a:off x="3992880" y="3429000"/>
            <a:ext cx="935728" cy="160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D00954-2017-C517-BB1E-991DDFEBC198}"/>
              </a:ext>
            </a:extLst>
          </p:cNvPr>
          <p:cNvSpPr txBox="1"/>
          <p:nvPr/>
        </p:nvSpPr>
        <p:spPr>
          <a:xfrm>
            <a:off x="2101566" y="2866897"/>
            <a:ext cx="2633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interface </a:t>
            </a:r>
            <a:r>
              <a:rPr lang="fr-FR" sz="2400" dirty="0" err="1"/>
              <a:t>with</a:t>
            </a:r>
            <a:r>
              <a:rPr lang="fr-FR" sz="2400" dirty="0"/>
              <a:t> html </a:t>
            </a:r>
          </a:p>
          <a:p>
            <a:r>
              <a:rPr lang="fr-FR" sz="2400" dirty="0"/>
              <a:t>"DOM"  Apis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755103-AA48-E051-35A8-B0FFD4B6DABA}"/>
              </a:ext>
            </a:extLst>
          </p:cNvPr>
          <p:cNvCxnSpPr>
            <a:cxnSpLocks/>
          </p:cNvCxnSpPr>
          <p:nvPr/>
        </p:nvCxnSpPr>
        <p:spPr>
          <a:xfrm flipH="1" flipV="1">
            <a:off x="1489468" y="2650149"/>
            <a:ext cx="569968" cy="46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DA646-0390-5256-1222-4317AD0E4867}"/>
              </a:ext>
            </a:extLst>
          </p:cNvPr>
          <p:cNvCxnSpPr>
            <a:cxnSpLocks/>
          </p:cNvCxnSpPr>
          <p:nvPr/>
        </p:nvCxnSpPr>
        <p:spPr>
          <a:xfrm flipH="1" flipV="1">
            <a:off x="4831539" y="6153637"/>
            <a:ext cx="274837" cy="17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A2AF64D-B01B-DE8D-1811-2DA38CD88C06}"/>
              </a:ext>
            </a:extLst>
          </p:cNvPr>
          <p:cNvSpPr txBox="1"/>
          <p:nvPr/>
        </p:nvSpPr>
        <p:spPr>
          <a:xfrm>
            <a:off x="5337825" y="6210306"/>
            <a:ext cx="504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WASM (web </a:t>
            </a:r>
            <a:r>
              <a:rPr lang="fr-FR" sz="2400" dirty="0" err="1"/>
              <a:t>assembly</a:t>
            </a:r>
            <a:r>
              <a:rPr lang="fr-FR" sz="2400" dirty="0"/>
              <a:t> native compiler)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2BBAC3-A627-0297-118A-13CD2CE37C2D}"/>
              </a:ext>
            </a:extLst>
          </p:cNvPr>
          <p:cNvSpPr txBox="1"/>
          <p:nvPr/>
        </p:nvSpPr>
        <p:spPr>
          <a:xfrm>
            <a:off x="226694" y="1771116"/>
            <a:ext cx="3613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optimized</a:t>
            </a:r>
            <a:r>
              <a:rPr lang="fr-FR" sz="2400" dirty="0"/>
              <a:t> Browsers</a:t>
            </a:r>
          </a:p>
          <a:p>
            <a:r>
              <a:rPr lang="fr-FR" sz="2400" dirty="0"/>
              <a:t>(native </a:t>
            </a:r>
            <a:r>
              <a:rPr lang="fr-FR" sz="2400" dirty="0" err="1"/>
              <a:t>features</a:t>
            </a:r>
            <a:r>
              <a:rPr lang="fr-FR" sz="2400" dirty="0"/>
              <a:t>: GPU, etc..)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4A2657-8500-FF5C-D0DA-A8DDECFC928E}"/>
              </a:ext>
            </a:extLst>
          </p:cNvPr>
          <p:cNvCxnSpPr>
            <a:cxnSpLocks/>
          </p:cNvCxnSpPr>
          <p:nvPr/>
        </p:nvCxnSpPr>
        <p:spPr>
          <a:xfrm flipH="1" flipV="1">
            <a:off x="5242797" y="2602113"/>
            <a:ext cx="222255" cy="67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B07F438-C21D-34BC-0684-22E75D9B2EFD}"/>
              </a:ext>
            </a:extLst>
          </p:cNvPr>
          <p:cNvSpPr txBox="1"/>
          <p:nvPr/>
        </p:nvSpPr>
        <p:spPr>
          <a:xfrm>
            <a:off x="4242089" y="1690688"/>
            <a:ext cx="272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Huge</a:t>
            </a:r>
            <a:r>
              <a:rPr lang="fr-FR" sz="2400" dirty="0"/>
              <a:t> NPM packages</a:t>
            </a:r>
            <a:br>
              <a:rPr lang="fr-FR" sz="2400" dirty="0"/>
            </a:br>
            <a:r>
              <a:rPr lang="fr-FR" sz="2400" dirty="0" err="1"/>
              <a:t>ecosystem</a:t>
            </a:r>
            <a:endParaRPr lang="fr-FR" sz="2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1B6F81-0975-16E3-A0FC-23D95EC89575}"/>
              </a:ext>
            </a:extLst>
          </p:cNvPr>
          <p:cNvCxnSpPr>
            <a:cxnSpLocks/>
          </p:cNvCxnSpPr>
          <p:nvPr/>
        </p:nvCxnSpPr>
        <p:spPr>
          <a:xfrm flipH="1">
            <a:off x="3840440" y="3841331"/>
            <a:ext cx="1115018" cy="54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5C6CDF-2EBA-E037-02F6-87A6E4CE1139}"/>
              </a:ext>
            </a:extLst>
          </p:cNvPr>
          <p:cNvSpPr txBox="1"/>
          <p:nvPr/>
        </p:nvSpPr>
        <p:spPr>
          <a:xfrm>
            <a:off x="2353232" y="408991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interface </a:t>
            </a:r>
          </a:p>
          <a:p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NodeJS</a:t>
            </a:r>
            <a:endParaRPr lang="fr-FR" sz="24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81295C-0497-2F1F-8CD5-BC7142E1FBED}"/>
              </a:ext>
            </a:extLst>
          </p:cNvPr>
          <p:cNvCxnSpPr>
            <a:cxnSpLocks/>
          </p:cNvCxnSpPr>
          <p:nvPr/>
        </p:nvCxnSpPr>
        <p:spPr>
          <a:xfrm flipH="1" flipV="1">
            <a:off x="1564553" y="4113934"/>
            <a:ext cx="600176" cy="38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1256104-12CF-F21E-187C-BDB4C760C7A3}"/>
              </a:ext>
            </a:extLst>
          </p:cNvPr>
          <p:cNvSpPr txBox="1"/>
          <p:nvPr/>
        </p:nvSpPr>
        <p:spPr>
          <a:xfrm>
            <a:off x="101001" y="3666831"/>
            <a:ext cx="1495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optimized</a:t>
            </a:r>
            <a:r>
              <a:rPr lang="fr-FR" sz="2400" dirty="0"/>
              <a:t> </a:t>
            </a:r>
          </a:p>
          <a:p>
            <a:r>
              <a:rPr lang="fr-FR" sz="2400" dirty="0"/>
              <a:t>native</a:t>
            </a:r>
          </a:p>
          <a:p>
            <a:r>
              <a:rPr lang="fr-FR" sz="2400" dirty="0" err="1"/>
              <a:t>async</a:t>
            </a:r>
            <a:r>
              <a:rPr lang="fr-FR" sz="2400" dirty="0"/>
              <a:t> </a:t>
            </a:r>
            <a:r>
              <a:rPr lang="fr-FR" sz="2400" dirty="0" err="1"/>
              <a:t>IOs</a:t>
            </a:r>
            <a:endParaRPr lang="fr-FR" sz="24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EF7AAB-55DD-6215-924F-7389BB57E7FF}"/>
              </a:ext>
            </a:extLst>
          </p:cNvPr>
          <p:cNvCxnSpPr>
            <a:cxnSpLocks/>
          </p:cNvCxnSpPr>
          <p:nvPr/>
        </p:nvCxnSpPr>
        <p:spPr>
          <a:xfrm flipH="1">
            <a:off x="1684596" y="4688186"/>
            <a:ext cx="474757" cy="454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7D0392C-6C03-2886-08EF-311F4698724F}"/>
              </a:ext>
            </a:extLst>
          </p:cNvPr>
          <p:cNvSpPr txBox="1"/>
          <p:nvPr/>
        </p:nvSpPr>
        <p:spPr>
          <a:xfrm>
            <a:off x="543268" y="5074888"/>
            <a:ext cx="1721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backend </a:t>
            </a:r>
            <a:r>
              <a:rPr lang="fr-FR" sz="2400" dirty="0" err="1"/>
              <a:t>libs</a:t>
            </a:r>
            <a:endParaRPr lang="fr-FR" sz="2400" dirty="0"/>
          </a:p>
          <a:p>
            <a:r>
              <a:rPr lang="fr-FR" sz="2400" dirty="0"/>
              <a:t>ex: Express</a:t>
            </a:r>
          </a:p>
        </p:txBody>
      </p:sp>
    </p:spTree>
    <p:extLst>
      <p:ext uri="{BB962C8B-B14F-4D97-AF65-F5344CB8AC3E}">
        <p14:creationId xmlns:p14="http://schemas.microsoft.com/office/powerpoint/2010/main" val="1431043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3121-51C1-1295-8F9C-E2846498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   -  JavaScript</a:t>
            </a:r>
            <a:br>
              <a:rPr lang="fr-FR" dirty="0"/>
            </a:br>
            <a:r>
              <a:rPr lang="fr-FR" dirty="0" err="1"/>
              <a:t>Schizofrenia</a:t>
            </a:r>
            <a:r>
              <a:rPr lang="fr-FR" dirty="0"/>
              <a:t> 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71C0-2477-DA41-2350-F57B866E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2" y="2552969"/>
            <a:ext cx="4109256" cy="2293539"/>
          </a:xfrm>
          <a:prstGeom prst="rect">
            <a:avLst/>
          </a:prstGeom>
        </p:spPr>
      </p:pic>
      <p:sp>
        <p:nvSpPr>
          <p:cNvPr id="6" name="AutoShape 2" descr="JavaScript, language for web pages — Quintagroup">
            <a:extLst>
              <a:ext uri="{FF2B5EF4-FFF2-40B4-BE49-F238E27FC236}">
                <a16:creationId xmlns:a16="http://schemas.microsoft.com/office/drawing/2014/main" id="{FEB43CDA-2935-DEFE-6E2B-7D1147D62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JavaScript, language for web pages — Quintagroup">
            <a:extLst>
              <a:ext uri="{FF2B5EF4-FFF2-40B4-BE49-F238E27FC236}">
                <a16:creationId xmlns:a16="http://schemas.microsoft.com/office/drawing/2014/main" id="{FFC5F0B1-F5DC-1B3F-8AF1-7D55064B2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 descr="TypeScript Top 10 Must Know">
            <a:extLst>
              <a:ext uri="{FF2B5EF4-FFF2-40B4-BE49-F238E27FC236}">
                <a16:creationId xmlns:a16="http://schemas.microsoft.com/office/drawing/2014/main" id="{7B5BB639-84CD-0C8D-B982-C19F36676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8" y="2671897"/>
            <a:ext cx="3764628" cy="205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9AAE2E89-AA48-22D1-E28C-0057600B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56" y="2498732"/>
            <a:ext cx="2057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31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3121-51C1-1295-8F9C-E2846498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Backend - Frontend</a:t>
            </a:r>
            <a:br>
              <a:rPr lang="fr-FR" dirty="0"/>
            </a:br>
            <a:r>
              <a:rPr lang="fr-FR" dirty="0" err="1"/>
              <a:t>Schizofrenia</a:t>
            </a:r>
            <a:r>
              <a:rPr lang="fr-FR" dirty="0"/>
              <a:t> 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71C0-2477-DA41-2350-F57B866E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2" y="2552969"/>
            <a:ext cx="4109256" cy="2293539"/>
          </a:xfrm>
          <a:prstGeom prst="rect">
            <a:avLst/>
          </a:prstGeom>
        </p:spPr>
      </p:pic>
      <p:sp>
        <p:nvSpPr>
          <p:cNvPr id="6" name="AutoShape 2" descr="JavaScript, language for web pages — Quintagroup">
            <a:extLst>
              <a:ext uri="{FF2B5EF4-FFF2-40B4-BE49-F238E27FC236}">
                <a16:creationId xmlns:a16="http://schemas.microsoft.com/office/drawing/2014/main" id="{FEB43CDA-2935-DEFE-6E2B-7D1147D62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JavaScript, language for web pages — Quintagroup">
            <a:extLst>
              <a:ext uri="{FF2B5EF4-FFF2-40B4-BE49-F238E27FC236}">
                <a16:creationId xmlns:a16="http://schemas.microsoft.com/office/drawing/2014/main" id="{FFC5F0B1-F5DC-1B3F-8AF1-7D55064B2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5AFD8C0-1D23-1C0F-BAA5-D882A0EE8208}"/>
              </a:ext>
            </a:extLst>
          </p:cNvPr>
          <p:cNvSpPr/>
          <p:nvPr/>
        </p:nvSpPr>
        <p:spPr>
          <a:xfrm rot="16200000">
            <a:off x="5966621" y="792479"/>
            <a:ext cx="510382" cy="10263983"/>
          </a:xfrm>
          <a:prstGeom prst="leftBrace">
            <a:avLst>
              <a:gd name="adj1" fmla="val 65067"/>
              <a:gd name="adj2" fmla="val 50000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836B5-E047-27A4-0596-EF49A338F917}"/>
              </a:ext>
            </a:extLst>
          </p:cNvPr>
          <p:cNvSpPr txBox="1"/>
          <p:nvPr/>
        </p:nvSpPr>
        <p:spPr>
          <a:xfrm>
            <a:off x="4412411" y="6179662"/>
            <a:ext cx="389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Full-Stack </a:t>
            </a:r>
            <a:r>
              <a:rPr lang="fr-FR" sz="3200" b="1" dirty="0" err="1"/>
              <a:t>Developper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8251F-D010-C22C-8F68-E74CADE59648}"/>
              </a:ext>
            </a:extLst>
          </p:cNvPr>
          <p:cNvSpPr txBox="1"/>
          <p:nvPr/>
        </p:nvSpPr>
        <p:spPr>
          <a:xfrm>
            <a:off x="201754" y="1927630"/>
            <a:ext cx="3824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Back-end</a:t>
            </a:r>
            <a:r>
              <a:rPr lang="fr-FR" sz="3200" b="1" dirty="0"/>
              <a:t> </a:t>
            </a:r>
            <a:r>
              <a:rPr lang="fr-FR" sz="3200" b="1" dirty="0" err="1"/>
              <a:t>Developper</a:t>
            </a:r>
            <a:endParaRPr lang="fr-F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F979E-1B83-983B-DF31-30216CCE68DC}"/>
              </a:ext>
            </a:extLst>
          </p:cNvPr>
          <p:cNvSpPr txBox="1"/>
          <p:nvPr/>
        </p:nvSpPr>
        <p:spPr>
          <a:xfrm>
            <a:off x="8367876" y="1927630"/>
            <a:ext cx="393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Front-end</a:t>
            </a:r>
            <a:r>
              <a:rPr lang="fr-FR" sz="3200" b="1" dirty="0"/>
              <a:t> </a:t>
            </a:r>
            <a:r>
              <a:rPr lang="fr-FR" sz="3200" b="1" dirty="0" err="1"/>
              <a:t>Developper</a:t>
            </a:r>
            <a:endParaRPr lang="fr-FR" sz="3200" b="1" dirty="0"/>
          </a:p>
        </p:txBody>
      </p:sp>
      <p:pic>
        <p:nvPicPr>
          <p:cNvPr id="6146" name="Picture 2" descr="npm — Wikipédia">
            <a:extLst>
              <a:ext uri="{FF2B5EF4-FFF2-40B4-BE49-F238E27FC236}">
                <a16:creationId xmlns:a16="http://schemas.microsoft.com/office/drawing/2014/main" id="{21D40703-5A7F-4947-5754-9FD79972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40" y="3055408"/>
            <a:ext cx="1546860" cy="6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ypeScript Top 10 Must Know">
            <a:extLst>
              <a:ext uri="{FF2B5EF4-FFF2-40B4-BE49-F238E27FC236}">
                <a16:creationId xmlns:a16="http://schemas.microsoft.com/office/drawing/2014/main" id="{4080D944-7685-38E5-49F8-19ECC857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928" y="3659160"/>
            <a:ext cx="1370484" cy="7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8DCFEC9-71DB-1120-EADA-887ADD74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05" y="3774168"/>
            <a:ext cx="922052" cy="9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ypertext Markup Language — Wikipédia">
            <a:extLst>
              <a:ext uri="{FF2B5EF4-FFF2-40B4-BE49-F238E27FC236}">
                <a16:creationId xmlns:a16="http://schemas.microsoft.com/office/drawing/2014/main" id="{C394D98B-B86E-02A7-526C-E156F632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014" y="3291523"/>
            <a:ext cx="919163" cy="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out comprendre à Java - ZDNet">
            <a:extLst>
              <a:ext uri="{FF2B5EF4-FFF2-40B4-BE49-F238E27FC236}">
                <a16:creationId xmlns:a16="http://schemas.microsoft.com/office/drawing/2014/main" id="{A31F15EB-E7EF-02F5-2BF7-A736FC03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9" y="2857737"/>
            <a:ext cx="1870025" cy="10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BE7DA29-841E-4772-580B-06BD0EDD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3" y="4121322"/>
            <a:ext cx="1523293" cy="3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ouvelle version de Spring Boot, prêt pour les applications réactives dans  le cloud">
            <a:extLst>
              <a:ext uri="{FF2B5EF4-FFF2-40B4-BE49-F238E27FC236}">
                <a16:creationId xmlns:a16="http://schemas.microsoft.com/office/drawing/2014/main" id="{5669955E-2B4E-663D-C15A-6B660E60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21" y="3594046"/>
            <a:ext cx="1766216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03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F87F-9EE2-4713-74E7-1BEAA360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</a:t>
            </a:r>
            <a:r>
              <a:rPr lang="fr-FR" dirty="0" err="1"/>
              <a:t>Frameworks</a:t>
            </a:r>
            <a:r>
              <a:rPr lang="fr-FR" dirty="0"/>
              <a:t> ... 1999 to 2020</a:t>
            </a:r>
          </a:p>
        </p:txBody>
      </p:sp>
      <p:pic>
        <p:nvPicPr>
          <p:cNvPr id="5122" name="Picture 2" descr="25 Years of JavaScript and Java! 🎉 | Okta Developer">
            <a:extLst>
              <a:ext uri="{FF2B5EF4-FFF2-40B4-BE49-F238E27FC236}">
                <a16:creationId xmlns:a16="http://schemas.microsoft.com/office/drawing/2014/main" id="{2488EEF5-E4DC-8351-7F9B-0F3EC811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123"/>
            <a:ext cx="12192000" cy="44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998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880E-D816-5E13-1EB7-8AB7106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</a:t>
            </a:r>
            <a:r>
              <a:rPr lang="fr-FR" dirty="0" err="1"/>
              <a:t>Frameworks</a:t>
            </a:r>
            <a:r>
              <a:rPr lang="fr-FR" dirty="0"/>
              <a:t> - 2023 and Future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E878E-91EC-EE78-7373-B1053F12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9" y="1690688"/>
            <a:ext cx="1022175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05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5BE-3B76-07DB-022F-C412AB4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F8F02-9612-300B-4306-811FF0DF9683}"/>
              </a:ext>
            </a:extLst>
          </p:cNvPr>
          <p:cNvSpPr txBox="1"/>
          <p:nvPr/>
        </p:nvSpPr>
        <p:spPr>
          <a:xfrm>
            <a:off x="2987040" y="2971800"/>
            <a:ext cx="70817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Frameworks</a:t>
            </a:r>
            <a:r>
              <a:rPr lang="fr-FR" sz="2800" dirty="0"/>
              <a:t> change </a:t>
            </a:r>
            <a:r>
              <a:rPr lang="fr-FR" sz="2800" dirty="0" err="1"/>
              <a:t>every</a:t>
            </a:r>
            <a:r>
              <a:rPr lang="fr-FR" sz="2800" dirty="0"/>
              <a:t> </a:t>
            </a:r>
            <a:r>
              <a:rPr lang="fr-FR" sz="2800" dirty="0" err="1"/>
              <a:t>year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The Web </a:t>
            </a:r>
            <a:r>
              <a:rPr lang="fr-FR" sz="2800" dirty="0" err="1"/>
              <a:t>will</a:t>
            </a:r>
            <a:r>
              <a:rPr lang="fr-FR" sz="2800" dirty="0"/>
              <a:t> live long :  Html + Javascript + </a:t>
            </a:r>
            <a:r>
              <a:rPr lang="fr-FR" sz="2800" dirty="0" err="1"/>
              <a:t>Css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56392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B0E9-2DF5-092A-7E99-0B8C22ED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1034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5C11A-5B69-8656-DEE0-32D5E46C6004}"/>
              </a:ext>
            </a:extLst>
          </p:cNvPr>
          <p:cNvSpPr txBox="1"/>
          <p:nvPr/>
        </p:nvSpPr>
        <p:spPr>
          <a:xfrm>
            <a:off x="3467396" y="5044440"/>
            <a:ext cx="5257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219093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1787</Words>
  <Application>Microsoft Office PowerPoint</Application>
  <PresentationFormat>Widescreen</PresentationFormat>
  <Paragraphs>325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course Esilv -  Angular &amp; Node Js  Advanced Web Features</vt:lpstr>
      <vt:lpstr>Outline</vt:lpstr>
      <vt:lpstr>Reminder</vt:lpstr>
      <vt:lpstr>Reminder ...  expectation on project submission for Exam</vt:lpstr>
      <vt:lpstr>Outline</vt:lpstr>
      <vt:lpstr>https://www.ag-grid.com/</vt:lpstr>
      <vt:lpstr>AG-Grid</vt:lpstr>
      <vt:lpstr>https://ag-grid.com</vt:lpstr>
      <vt:lpstr>Getting Started</vt:lpstr>
      <vt:lpstr>https://ag-grid.com/example</vt:lpstr>
      <vt:lpstr>Did you notice? "Rows ... of 100,000"</vt:lpstr>
      <vt:lpstr>AG-Grid performances</vt:lpstr>
      <vt:lpstr>Your-own-table   vs   AG-Grid</vt:lpstr>
      <vt:lpstr>Try online yourself</vt:lpstr>
      <vt:lpstr>Virtual Scroll  &lt;div "style="transform: translateY(82px);  "&gt;</vt:lpstr>
      <vt:lpstr>AG-grid virtual-scroll</vt:lpstr>
      <vt:lpstr>AG-Grid Features</vt:lpstr>
      <vt:lpstr>Demo Example :  Sorting, Export to Excel</vt:lpstr>
      <vt:lpstr>Outline</vt:lpstr>
      <vt:lpstr>HighCharts  https://www.highcharts.com</vt:lpstr>
      <vt:lpstr>google HighCharts</vt:lpstr>
      <vt:lpstr>https://www.highcharts.com/demo</vt:lpstr>
      <vt:lpstr>HighChart Features</vt:lpstr>
      <vt:lpstr>https://github.com/highcharts/highcharts-angular</vt:lpstr>
      <vt:lpstr>Getting Started    npm install -s highcharts-angular</vt:lpstr>
      <vt:lpstr>https://github.com/highcharts/highcharts-angular#hello-world-demo</vt:lpstr>
      <vt:lpstr>Notice: Alternatives To HighCharts</vt:lpstr>
      <vt:lpstr>Outline</vt:lpstr>
      <vt:lpstr>Sharing (Partially) Codes / Same Technology for Backend and Frontend ?</vt:lpstr>
      <vt:lpstr>Different Code ANYWAY !!  because Http Client !=  Http Server submit a Request  ! =  process a Request</vt:lpstr>
      <vt:lpstr>Backend   !=    FrontEnd</vt:lpstr>
      <vt:lpstr>Reminder OpenApi - swagger-ui.html</vt:lpstr>
      <vt:lpstr>Open Api description in json :  /v3/api-docs</vt:lpstr>
      <vt:lpstr>https://swagger.io Swagger Codegen</vt:lpstr>
      <vt:lpstr>Swagger CodeGen demo (maven plugin)</vt:lpstr>
      <vt:lpstr>Swagger CodeGen Demo</vt:lpstr>
      <vt:lpstr>Generated code for Angular-Typescript</vt:lpstr>
      <vt:lpstr>The front-end code  is ALWAYS IN-SYNC  with backend code!</vt:lpstr>
      <vt:lpstr>Example CodeGen</vt:lpstr>
      <vt:lpstr>(glory details : Typescript HttpClient generated code )</vt:lpstr>
      <vt:lpstr>Outline</vt:lpstr>
      <vt:lpstr>Code Scafolding</vt:lpstr>
      <vt:lpstr>More Scafolding.. Yeoman https://yeoman.io</vt:lpstr>
      <vt:lpstr>More Scafolding ...  JHipster https://jhipster.tech</vt:lpstr>
      <vt:lpstr>JHipster in Few minutes &gt; Technology Stack</vt:lpstr>
      <vt:lpstr>JHipster Slides - Front End Technologies</vt:lpstr>
      <vt:lpstr>JHispter in 5 Screenshots: 1/5</vt:lpstr>
      <vt:lpstr>JHispter in 5 Screenshots: 2/5</vt:lpstr>
      <vt:lpstr>JHispter in 5 Screenshots: 3/5</vt:lpstr>
      <vt:lpstr>JHispter in 5 Screenshots: 4/5</vt:lpstr>
      <vt:lpstr>JHispter in 5 Screenshots: 5/5</vt:lpstr>
      <vt:lpstr>JHipster Demo (case 1/ with local installation)</vt:lpstr>
      <vt:lpstr>case 2 / with JHipster Online https://start.jhipster.tech/generate-application</vt:lpstr>
      <vt:lpstr>https://start.jhipster.tech/jdl-studio</vt:lpstr>
      <vt:lpstr>Step 1/ Compile backend $ mvn package</vt:lpstr>
      <vt:lpstr>Step 2/ Run backend $ mvn spring-boot:run -Pdev</vt:lpstr>
      <vt:lpstr>Step 3/ Test Backend http://localhost:8080/management/health</vt:lpstr>
      <vt:lpstr>Step 4/ compile FrontEnd $ npm install $ npm start </vt:lpstr>
      <vt:lpstr>Step 5/ Start the FrontEnd $ npm start</vt:lpstr>
      <vt:lpstr>Step 6/  open Browser http://localhost:4200</vt:lpstr>
      <vt:lpstr>Step 7/ login as "admin/admin" or "user/user"</vt:lpstr>
      <vt:lpstr>Step 8/ import jdl  ... recompile &amp; restart $ jhipster jdl ${jdlFile}</vt:lpstr>
      <vt:lpstr>PowerPoint Presentation</vt:lpstr>
      <vt:lpstr>Outline</vt:lpstr>
      <vt:lpstr>Security ... should not be done half way  Leave it to Experts</vt:lpstr>
      <vt:lpstr>Security Basics</vt:lpstr>
      <vt:lpstr>Http Headers "Authorization=Basic &lt;user:pass&gt;" "Authorization=Bearer &lt;token&gt;" </vt:lpstr>
      <vt:lpstr>Demo "Basic &lt;Base64(user:password)&gt;"</vt:lpstr>
      <vt:lpstr>Demo:  Un-authenticated</vt:lpstr>
      <vt:lpstr>Demo ... 401 ( no password, bad password, bad user, or unauthorized )</vt:lpstr>
      <vt:lpstr>Demo of Login in Jhipster ( if time ok ? )</vt:lpstr>
      <vt:lpstr>Outline</vt:lpstr>
      <vt:lpstr>RxJs : Asynchronous programming  with Observable &amp; Subscribe,  is Complex Powerful</vt:lpstr>
      <vt:lpstr>Example RxJs Operator: map()</vt:lpstr>
      <vt:lpstr>Sample usage:   "unchecked JSON" DTO interface   -map-&gt;   type-safe "Model" class</vt:lpstr>
      <vt:lpstr>Some Object-Oriented Reasons to  re-define class on client-side for DTO interface</vt:lpstr>
      <vt:lpstr>Calling RxJs:  .pipe(map(x =&gt; tranform(x)))</vt:lpstr>
      <vt:lpstr>Other Example RxJs operator: debounceTime(millis)</vt:lpstr>
      <vt:lpstr>example debounceTime() ?  Doing Auto-completion -&gt; trigger http Call(s) but NOT for each char typed </vt:lpstr>
      <vt:lpstr>... cf Also  .distinctUntilChanged() and switchMap() !!</vt:lpstr>
      <vt:lpstr>Outline</vt:lpstr>
      <vt:lpstr>NG-Prime</vt:lpstr>
      <vt:lpstr>https://primeng.org</vt:lpstr>
      <vt:lpstr>https://github.com/primefaces/primeng</vt:lpstr>
      <vt:lpstr>(alternatives to) Prime-NG </vt:lpstr>
      <vt:lpstr>Outline</vt:lpstr>
      <vt:lpstr>Final Words</vt:lpstr>
      <vt:lpstr>Render to Cesar what belongs to Cesar</vt:lpstr>
      <vt:lpstr>Web Fundamental</vt:lpstr>
      <vt:lpstr>JavaScript MindMap</vt:lpstr>
      <vt:lpstr>TypeScript   -  JavaScript Schizofrenia Troller</vt:lpstr>
      <vt:lpstr>Backend - Frontend Schizofrenia Troller</vt:lpstr>
      <vt:lpstr>Web Frameworks ... 1999 to 2020</vt:lpstr>
      <vt:lpstr>Web Frameworks - 2023 and Future ?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Esilv -  Angular &amp; Node Js  part 4: Advanced Web Features</dc:title>
  <dc:creator>NAUWYNCK Arnaud</dc:creator>
  <cp:lastModifiedBy>NAUWYNCK Arnaud</cp:lastModifiedBy>
  <cp:revision>36</cp:revision>
  <dcterms:created xsi:type="dcterms:W3CDTF">2023-11-27T14:58:18Z</dcterms:created>
  <dcterms:modified xsi:type="dcterms:W3CDTF">2023-12-04T22:47:11Z</dcterms:modified>
</cp:coreProperties>
</file>